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7" r:id="rId3"/>
    <p:sldId id="278" r:id="rId4"/>
    <p:sldId id="273" r:id="rId5"/>
    <p:sldId id="274" r:id="rId6"/>
    <p:sldId id="276" r:id="rId7"/>
    <p:sldId id="290" r:id="rId8"/>
    <p:sldId id="291" r:id="rId9"/>
    <p:sldId id="279" r:id="rId10"/>
    <p:sldId id="280" r:id="rId11"/>
    <p:sldId id="284" r:id="rId12"/>
    <p:sldId id="285" r:id="rId13"/>
    <p:sldId id="286" r:id="rId14"/>
    <p:sldId id="287" r:id="rId15"/>
    <p:sldId id="288" r:id="rId16"/>
    <p:sldId id="289" r:id="rId17"/>
    <p:sldId id="292" r:id="rId18"/>
    <p:sldId id="294" r:id="rId19"/>
    <p:sldId id="295" r:id="rId20"/>
    <p:sldId id="283" r:id="rId21"/>
  </p:sldIdLst>
  <p:sldSz cx="9118600" cy="6819900"/>
  <p:notesSz cx="9118600" cy="68199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30" y="-11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51288" cy="3413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65725" y="0"/>
            <a:ext cx="3951288" cy="341313"/>
          </a:xfrm>
          <a:prstGeom prst="rect">
            <a:avLst/>
          </a:prstGeom>
        </p:spPr>
        <p:txBody>
          <a:bodyPr vert="horz" lIns="91440" tIns="45720" rIns="91440" bIns="45720" rtlCol="0"/>
          <a:lstStyle>
            <a:lvl1pPr algn="r">
              <a:defRPr sz="1200"/>
            </a:lvl1pPr>
          </a:lstStyle>
          <a:p>
            <a:fld id="{835BBCAD-4C36-4254-B8EA-AEC2DFFB6658}" type="datetimeFigureOut">
              <a:rPr lang="it-IT" smtClean="0"/>
              <a:pPr/>
              <a:t>22/10/2019</a:t>
            </a:fld>
            <a:endParaRPr lang="it-IT"/>
          </a:p>
        </p:txBody>
      </p:sp>
      <p:sp>
        <p:nvSpPr>
          <p:cNvPr id="4" name="Segnaposto immagine diapositiva 3"/>
          <p:cNvSpPr>
            <a:spLocks noGrp="1" noRot="1" noChangeAspect="1"/>
          </p:cNvSpPr>
          <p:nvPr>
            <p:ph type="sldImg" idx="2"/>
          </p:nvPr>
        </p:nvSpPr>
        <p:spPr>
          <a:xfrm>
            <a:off x="2849563" y="511175"/>
            <a:ext cx="3419475" cy="25574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1225" y="3240088"/>
            <a:ext cx="7296150" cy="306863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477000"/>
            <a:ext cx="3951288" cy="34131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65725" y="6477000"/>
            <a:ext cx="3951288" cy="341313"/>
          </a:xfrm>
          <a:prstGeom prst="rect">
            <a:avLst/>
          </a:prstGeom>
        </p:spPr>
        <p:txBody>
          <a:bodyPr vert="horz" lIns="91440" tIns="45720" rIns="91440" bIns="45720" rtlCol="0" anchor="b"/>
          <a:lstStyle>
            <a:lvl1pPr algn="r">
              <a:defRPr sz="1200"/>
            </a:lvl1pPr>
          </a:lstStyle>
          <a:p>
            <a:fld id="{15657356-62D7-4676-BA17-28D65110B60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410716" y="795527"/>
            <a:ext cx="6297167" cy="695960"/>
          </a:xfrm>
          <a:prstGeom prst="rect">
            <a:avLst/>
          </a:prstGeom>
        </p:spPr>
        <p:txBody>
          <a:bodyPr wrap="square" lIns="0" tIns="0" rIns="0" bIns="0">
            <a:spAutoFit/>
          </a:bodyPr>
          <a:lstStyle>
            <a:lvl1pPr>
              <a:defRPr sz="4400" b="0" i="0">
                <a:solidFill>
                  <a:srgbClr val="FFFF00"/>
                </a:solidFill>
                <a:latin typeface="Times New Roman"/>
                <a:cs typeface="Times New Roman"/>
              </a:defRPr>
            </a:lvl1pPr>
          </a:lstStyle>
          <a:p>
            <a:endParaRPr/>
          </a:p>
        </p:txBody>
      </p:sp>
      <p:sp>
        <p:nvSpPr>
          <p:cNvPr id="3" name="Holder 3"/>
          <p:cNvSpPr>
            <a:spLocks noGrp="1"/>
          </p:cNvSpPr>
          <p:nvPr>
            <p:ph type="subTitle" idx="4"/>
          </p:nvPr>
        </p:nvSpPr>
        <p:spPr>
          <a:xfrm>
            <a:off x="1265555" y="4693920"/>
            <a:ext cx="6587489" cy="69596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E69B6DA-F376-4F84-B228-BC4CB510D64E}" type="datetime1">
              <a:rPr lang="en-US" smtClean="0"/>
              <a:pPr/>
              <a:t>10/22/2019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FFFF0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400" b="0" i="0">
                <a:solidFill>
                  <a:srgbClr val="FFFF00"/>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0BCBBED7-4A56-4E58-92AF-8ADF78FC9EAB}" type="datetime1">
              <a:rPr lang="en-US" smtClean="0"/>
              <a:pPr/>
              <a:t>10/22/2019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FFFF00"/>
                </a:solidFill>
                <a:latin typeface="Times New Roman"/>
                <a:cs typeface="Times New Roman"/>
              </a:defRPr>
            </a:lvl1pPr>
          </a:lstStyle>
          <a:p>
            <a:endParaRPr/>
          </a:p>
        </p:txBody>
      </p:sp>
      <p:sp>
        <p:nvSpPr>
          <p:cNvPr id="3" name="Holder 3"/>
          <p:cNvSpPr>
            <a:spLocks noGrp="1"/>
          </p:cNvSpPr>
          <p:nvPr>
            <p:ph sz="half" idx="2"/>
          </p:nvPr>
        </p:nvSpPr>
        <p:spPr>
          <a:xfrm>
            <a:off x="455930" y="1568577"/>
            <a:ext cx="3966591" cy="450113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696079" y="1568577"/>
            <a:ext cx="3966591" cy="450113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A5CDEBAF-E7C0-489F-98C1-0A4E278F946D}" type="datetime1">
              <a:rPr lang="en-US" smtClean="0"/>
              <a:pPr/>
              <a:t>10/22/2019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FFFF0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D7C85834-9C14-40B7-9A82-BCA9DF323B7F}" type="datetime1">
              <a:rPr lang="en-US" smtClean="0"/>
              <a:pPr/>
              <a:t>10/22/2019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69C509AB-EC9D-4627-9DEC-FADC55769A55}" type="datetime1">
              <a:rPr lang="en-US" smtClean="0"/>
              <a:pPr/>
              <a:t>10/22/2019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18600" cy="68199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0" y="0"/>
            <a:ext cx="115449" cy="10795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2656712" y="231647"/>
            <a:ext cx="3805174" cy="391159"/>
          </a:xfrm>
          <a:prstGeom prst="rect">
            <a:avLst/>
          </a:prstGeom>
        </p:spPr>
        <p:txBody>
          <a:bodyPr wrap="square" lIns="0" tIns="0" rIns="0" bIns="0">
            <a:spAutoFit/>
          </a:bodyPr>
          <a:lstStyle>
            <a:lvl1pPr>
              <a:defRPr sz="2400" b="1" i="0">
                <a:solidFill>
                  <a:srgbClr val="FFFF00"/>
                </a:solidFill>
                <a:latin typeface="Times New Roman"/>
                <a:cs typeface="Times New Roman"/>
              </a:defRPr>
            </a:lvl1pPr>
          </a:lstStyle>
          <a:p>
            <a:endParaRPr/>
          </a:p>
        </p:txBody>
      </p:sp>
      <p:sp>
        <p:nvSpPr>
          <p:cNvPr id="3" name="Holder 3"/>
          <p:cNvSpPr>
            <a:spLocks noGrp="1"/>
          </p:cNvSpPr>
          <p:nvPr>
            <p:ph type="body" idx="1"/>
          </p:nvPr>
        </p:nvSpPr>
        <p:spPr>
          <a:xfrm>
            <a:off x="65406" y="1969007"/>
            <a:ext cx="8987786" cy="2768600"/>
          </a:xfrm>
          <a:prstGeom prst="rect">
            <a:avLst/>
          </a:prstGeom>
        </p:spPr>
        <p:txBody>
          <a:bodyPr wrap="square" lIns="0" tIns="0" rIns="0" bIns="0">
            <a:spAutoFit/>
          </a:bodyPr>
          <a:lstStyle>
            <a:lvl1pPr>
              <a:defRPr sz="2400" b="0" i="0">
                <a:solidFill>
                  <a:srgbClr val="FFFF00"/>
                </a:solidFill>
                <a:latin typeface="Times New Roman"/>
                <a:cs typeface="Times New Roman"/>
              </a:defRPr>
            </a:lvl1pPr>
          </a:lstStyle>
          <a:p>
            <a:endParaRPr/>
          </a:p>
        </p:txBody>
      </p:sp>
      <p:sp>
        <p:nvSpPr>
          <p:cNvPr id="4" name="Holder 4"/>
          <p:cNvSpPr>
            <a:spLocks noGrp="1"/>
          </p:cNvSpPr>
          <p:nvPr>
            <p:ph type="ftr" sz="quarter" idx="5"/>
          </p:nvPr>
        </p:nvSpPr>
        <p:spPr>
          <a:xfrm>
            <a:off x="3100324" y="6342507"/>
            <a:ext cx="2917952" cy="34099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5930" y="6342507"/>
            <a:ext cx="2097278" cy="340995"/>
          </a:xfrm>
          <a:prstGeom prst="rect">
            <a:avLst/>
          </a:prstGeom>
        </p:spPr>
        <p:txBody>
          <a:bodyPr wrap="square" lIns="0" tIns="0" rIns="0" bIns="0">
            <a:spAutoFit/>
          </a:bodyPr>
          <a:lstStyle>
            <a:lvl1pPr algn="l">
              <a:defRPr>
                <a:solidFill>
                  <a:schemeClr val="tx1">
                    <a:tint val="75000"/>
                  </a:schemeClr>
                </a:solidFill>
              </a:defRPr>
            </a:lvl1pPr>
          </a:lstStyle>
          <a:p>
            <a:fld id="{5A6310B2-6CBF-43FF-A6AA-AF3435F1901E}" type="datetime1">
              <a:rPr lang="en-US" smtClean="0"/>
              <a:pPr/>
              <a:t>10/22/2019</a:t>
            </a:fld>
            <a:endParaRPr lang="en-US"/>
          </a:p>
        </p:txBody>
      </p:sp>
      <p:sp>
        <p:nvSpPr>
          <p:cNvPr id="6" name="Holder 6"/>
          <p:cNvSpPr>
            <a:spLocks noGrp="1"/>
          </p:cNvSpPr>
          <p:nvPr>
            <p:ph type="sldNum" sz="quarter" idx="7"/>
          </p:nvPr>
        </p:nvSpPr>
        <p:spPr>
          <a:xfrm>
            <a:off x="6565392" y="6342507"/>
            <a:ext cx="2097278" cy="34099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9300" y="209550"/>
            <a:ext cx="7543800" cy="689291"/>
          </a:xfrm>
          <a:prstGeom prst="rect">
            <a:avLst/>
          </a:prstGeom>
        </p:spPr>
        <p:txBody>
          <a:bodyPr vert="horz" wrap="square" lIns="0" tIns="12065" rIns="0" bIns="0" rtlCol="0">
            <a:spAutoFit/>
          </a:bodyPr>
          <a:lstStyle/>
          <a:p>
            <a:pPr marL="12700" algn="ctr">
              <a:lnSpc>
                <a:spcPct val="100000"/>
              </a:lnSpc>
              <a:spcBef>
                <a:spcPts val="95"/>
              </a:spcBef>
            </a:pPr>
            <a:r>
              <a:rPr sz="4400" b="0" spc="-5" dirty="0" smtClean="0">
                <a:latin typeface="Times New Roman"/>
                <a:cs typeface="Times New Roman"/>
              </a:rPr>
              <a:t>L</a:t>
            </a:r>
            <a:r>
              <a:rPr lang="it-IT" sz="4400" b="0" spc="-5" dirty="0" smtClean="0"/>
              <a:t>e cellule staminali</a:t>
            </a:r>
            <a:endParaRPr sz="4400" dirty="0">
              <a:latin typeface="Times New Roman"/>
              <a:cs typeface="Times New Roman"/>
            </a:endParaRPr>
          </a:p>
        </p:txBody>
      </p:sp>
      <p:sp>
        <p:nvSpPr>
          <p:cNvPr id="5" name="CasellaDiTesto 4"/>
          <p:cNvSpPr txBox="1"/>
          <p:nvPr/>
        </p:nvSpPr>
        <p:spPr>
          <a:xfrm>
            <a:off x="520700" y="4629150"/>
            <a:ext cx="8001000" cy="1200329"/>
          </a:xfrm>
          <a:prstGeom prst="rect">
            <a:avLst/>
          </a:prstGeom>
          <a:solidFill>
            <a:srgbClr val="00B0F0"/>
          </a:solidFill>
          <a:ln w="25400">
            <a:solidFill>
              <a:srgbClr val="FF0000"/>
            </a:solidFill>
          </a:ln>
        </p:spPr>
        <p:txBody>
          <a:bodyPr wrap="square" rtlCol="0">
            <a:spAutoFit/>
          </a:bodyPr>
          <a:lstStyle/>
          <a:p>
            <a:pPr algn="ctr"/>
            <a:r>
              <a:rPr lang="it-IT" sz="2400" b="1" dirty="0" smtClean="0">
                <a:solidFill>
                  <a:srgbClr val="FFFF00"/>
                </a:solidFill>
              </a:rPr>
              <a:t>Le cellule staminali sono cellule immature con una prolungata capacità di rinnovarsi e di differenziarsi in molteplici tipi cellulari che compongono un organismo</a:t>
            </a:r>
            <a:endParaRPr lang="it-IT" sz="2400" b="1" dirty="0">
              <a:solidFill>
                <a:srgbClr val="FFFF00"/>
              </a:solidFill>
            </a:endParaRPr>
          </a:p>
        </p:txBody>
      </p:sp>
      <p:sp>
        <p:nvSpPr>
          <p:cNvPr id="6" name="CasellaDiTesto 5"/>
          <p:cNvSpPr txBox="1"/>
          <p:nvPr/>
        </p:nvSpPr>
        <p:spPr>
          <a:xfrm>
            <a:off x="520700" y="6076950"/>
            <a:ext cx="7924800" cy="381000"/>
          </a:xfrm>
          <a:prstGeom prst="rect">
            <a:avLst/>
          </a:prstGeom>
          <a:noFill/>
        </p:spPr>
        <p:txBody>
          <a:bodyPr wrap="square" rtlCol="0">
            <a:spAutoFit/>
          </a:bodyPr>
          <a:lstStyle/>
          <a:p>
            <a:pPr algn="ctr"/>
            <a:r>
              <a:rPr lang="it-IT" b="1" dirty="0" smtClean="0">
                <a:solidFill>
                  <a:srgbClr val="FFFF00"/>
                </a:solidFill>
              </a:rPr>
              <a:t>Prof. Francesco Cannizzaro – Specialista in Pedagogia, Bioetica e Sessuologia</a:t>
            </a:r>
            <a:endParaRPr lang="it-IT" b="1" dirty="0">
              <a:solidFill>
                <a:srgbClr val="FFFF00"/>
              </a:solidFill>
            </a:endParaRPr>
          </a:p>
        </p:txBody>
      </p:sp>
      <p:sp>
        <p:nvSpPr>
          <p:cNvPr id="7" name="Segnaposto data 6"/>
          <p:cNvSpPr>
            <a:spLocks noGrp="1"/>
          </p:cNvSpPr>
          <p:nvPr>
            <p:ph type="dt" sz="half" idx="6"/>
          </p:nvPr>
        </p:nvSpPr>
        <p:spPr/>
        <p:txBody>
          <a:bodyPr/>
          <a:lstStyle/>
          <a:p>
            <a:fld id="{BE1CBA23-FFCD-49FD-A8C5-2683DA3410E7}" type="datetime1">
              <a:rPr lang="en-US" smtClean="0"/>
              <a:pPr/>
              <a:t>10/22/2019</a:t>
            </a:fld>
            <a:endParaRPr lang="en-US"/>
          </a:p>
        </p:txBody>
      </p:sp>
      <p:sp>
        <p:nvSpPr>
          <p:cNvPr id="8" name="Segnaposto numero diapositiva 7"/>
          <p:cNvSpPr>
            <a:spLocks noGrp="1"/>
          </p:cNvSpPr>
          <p:nvPr>
            <p:ph type="sldNum" sz="quarter" idx="7"/>
          </p:nvPr>
        </p:nvSpPr>
        <p:spPr/>
        <p:txBody>
          <a:bodyPr/>
          <a:lstStyle/>
          <a:p>
            <a:fld id="{B6F15528-21DE-4FAA-801E-634DDDAF4B2B}" type="slidenum">
              <a:rPr lang="it-IT" smtClean="0"/>
              <a:pPr/>
              <a:t>1</a:t>
            </a:fld>
            <a:endParaRPr lang="it-IT"/>
          </a:p>
        </p:txBody>
      </p:sp>
      <p:pic>
        <p:nvPicPr>
          <p:cNvPr id="1026" name="Picture 2" descr="C:\Users\Master\Desktop\Raccolta foto\foto PPT\cellule e ormoni\sta1.jpg"/>
          <p:cNvPicPr>
            <a:picLocks noChangeAspect="1" noChangeArrowheads="1"/>
          </p:cNvPicPr>
          <p:nvPr/>
        </p:nvPicPr>
        <p:blipFill>
          <a:blip r:embed="rId2" cstate="print"/>
          <a:srcRect/>
          <a:stretch>
            <a:fillRect/>
          </a:stretch>
        </p:blipFill>
        <p:spPr bwMode="auto">
          <a:xfrm>
            <a:off x="1968500" y="1123950"/>
            <a:ext cx="5106256" cy="3200400"/>
          </a:xfrm>
          <a:prstGeom prst="rect">
            <a:avLst/>
          </a:prstGeom>
          <a:noFill/>
          <a:ln w="25400">
            <a:solidFill>
              <a:srgbClr val="FFFF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123950"/>
            <a:ext cx="7662545" cy="3411190"/>
          </a:xfrm>
          <a:prstGeom prst="rect">
            <a:avLst/>
          </a:prstGeom>
        </p:spPr>
        <p:txBody>
          <a:bodyPr vert="horz" wrap="square" lIns="0" tIns="12700" rIns="0" bIns="0" rtlCol="0">
            <a:spAutoFit/>
          </a:bodyPr>
          <a:lstStyle/>
          <a:p>
            <a:pPr marL="12700" marR="5080" algn="just">
              <a:lnSpc>
                <a:spcPct val="100000"/>
              </a:lnSpc>
              <a:spcBef>
                <a:spcPts val="100"/>
              </a:spcBef>
            </a:pPr>
            <a:r>
              <a:rPr lang="it-IT" sz="2000" b="1" i="1" dirty="0" smtClean="0">
                <a:solidFill>
                  <a:srgbClr val="FFFF00"/>
                </a:solidFill>
              </a:rPr>
              <a:t>L'</a:t>
            </a:r>
            <a:r>
              <a:rPr lang="it-IT" sz="2000" b="1" i="1" dirty="0" err="1" smtClean="0">
                <a:solidFill>
                  <a:srgbClr val="FFFF00"/>
                </a:solidFill>
              </a:rPr>
              <a:t>autorinnovamento</a:t>
            </a:r>
            <a:r>
              <a:rPr lang="it-IT" sz="2000" dirty="0" smtClean="0">
                <a:solidFill>
                  <a:schemeClr val="bg1"/>
                </a:solidFill>
              </a:rPr>
              <a:t>. Identificato per la prima volta nel 1963 negli studi sul midollo osseo, è la capacità di tali cellule di compiere un numero illimitato di cicli replicativi mantenendo il medesimo stadio </a:t>
            </a:r>
            <a:r>
              <a:rPr lang="it-IT" sz="2000" dirty="0" err="1" smtClean="0">
                <a:solidFill>
                  <a:schemeClr val="bg1"/>
                </a:solidFill>
              </a:rPr>
              <a:t>differenziativo</a:t>
            </a:r>
            <a:r>
              <a:rPr lang="it-IT" sz="2000" dirty="0" smtClean="0">
                <a:solidFill>
                  <a:schemeClr val="bg1"/>
                </a:solidFill>
              </a:rPr>
              <a:t>.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Ciascuna </a:t>
            </a:r>
            <a:r>
              <a:rPr lang="it-IT" sz="2000" b="1" dirty="0" smtClean="0">
                <a:solidFill>
                  <a:srgbClr val="FFFF00"/>
                </a:solidFill>
              </a:rPr>
              <a:t>cellula staminale </a:t>
            </a:r>
            <a:r>
              <a:rPr lang="it-IT" sz="2000" dirty="0" smtClean="0">
                <a:solidFill>
                  <a:schemeClr val="bg1"/>
                </a:solidFill>
              </a:rPr>
              <a:t>realizza l'</a:t>
            </a:r>
            <a:r>
              <a:rPr lang="it-IT" sz="2000" dirty="0" err="1" smtClean="0">
                <a:solidFill>
                  <a:schemeClr val="bg1"/>
                </a:solidFill>
              </a:rPr>
              <a:t>autorinnovamento</a:t>
            </a:r>
            <a:r>
              <a:rPr lang="it-IT" sz="2000" dirty="0" smtClean="0">
                <a:solidFill>
                  <a:schemeClr val="bg1"/>
                </a:solidFill>
              </a:rPr>
              <a:t> o tramite la divisione asimmetrica obbligata, dove la staminale dà origine ad un'altra staminale e ad una cellula destinata a differenziarsi oppure mediante differenziamento stocastico, dove una popolazione di cellule staminali si conserva poiché esiste un numero pressoché uguale di staminali che generano due staminali replicandosi e staminali che generano due cellule destinate a differenziarsi.</a:t>
            </a:r>
            <a:endParaRPr sz="2800" dirty="0">
              <a:latin typeface="Times New Roman"/>
              <a:cs typeface="Times New Roman"/>
            </a:endParaRPr>
          </a:p>
        </p:txBody>
      </p:sp>
      <p:sp>
        <p:nvSpPr>
          <p:cNvPr id="4" name="object 4"/>
          <p:cNvSpPr/>
          <p:nvPr/>
        </p:nvSpPr>
        <p:spPr>
          <a:xfrm>
            <a:off x="2730500" y="4629150"/>
            <a:ext cx="3200400" cy="1857755"/>
          </a:xfrm>
          <a:prstGeom prst="rect">
            <a:avLst/>
          </a:prstGeom>
          <a:blipFill>
            <a:blip r:embed="rId2" cstate="print"/>
            <a:stretch>
              <a:fillRect/>
            </a:stretch>
          </a:blipFill>
          <a:ln w="25400">
            <a:solidFill>
              <a:srgbClr val="FFFF00"/>
            </a:solidFill>
          </a:ln>
        </p:spPr>
        <p:txBody>
          <a:bodyPr wrap="square" lIns="0" tIns="0" rIns="0" bIns="0" rtlCol="0"/>
          <a:lstStyle/>
          <a:p>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520700" y="971550"/>
            <a:ext cx="4648200" cy="5209118"/>
          </a:xfrm>
          <a:prstGeom prst="rect">
            <a:avLst/>
          </a:prstGeom>
        </p:spPr>
        <p:txBody>
          <a:bodyPr vert="horz" wrap="square" lIns="0" tIns="12700" rIns="0" bIns="0" rtlCol="0">
            <a:spAutoFit/>
          </a:bodyPr>
          <a:lstStyle/>
          <a:p>
            <a:pPr marL="12700" marR="5080" algn="just">
              <a:lnSpc>
                <a:spcPct val="100000"/>
              </a:lnSpc>
              <a:spcBef>
                <a:spcPts val="100"/>
              </a:spcBef>
            </a:pPr>
            <a:r>
              <a:rPr lang="it-IT" sz="2400" b="1" i="1" dirty="0" smtClean="0">
                <a:solidFill>
                  <a:srgbClr val="FFFF00"/>
                </a:solidFill>
              </a:rPr>
              <a:t>La potenza</a:t>
            </a:r>
            <a:r>
              <a:rPr lang="it-IT" sz="2400" b="1" i="1" dirty="0" smtClean="0">
                <a:solidFill>
                  <a:schemeClr val="bg1"/>
                </a:solidFill>
              </a:rPr>
              <a:t> </a:t>
            </a:r>
            <a:r>
              <a:rPr lang="it-IT" sz="2400" dirty="0" smtClean="0">
                <a:solidFill>
                  <a:schemeClr val="bg1"/>
                </a:solidFill>
              </a:rPr>
              <a:t>è la capacità di dare origine a una o più linee o tipi cellulari tramite il differenziamento</a:t>
            </a:r>
            <a:r>
              <a:rPr lang="it-IT" sz="2400" dirty="0" smtClean="0">
                <a:solidFill>
                  <a:schemeClr val="bg1"/>
                </a:solidFill>
              </a:rPr>
              <a:t>.</a:t>
            </a:r>
          </a:p>
          <a:p>
            <a:pPr marL="12700" marR="5080" algn="just">
              <a:lnSpc>
                <a:spcPct val="100000"/>
              </a:lnSpc>
              <a:spcBef>
                <a:spcPts val="100"/>
              </a:spcBef>
            </a:pPr>
            <a:r>
              <a:rPr lang="it-IT" sz="2400" b="1" dirty="0" smtClean="0">
                <a:solidFill>
                  <a:srgbClr val="FFFF00"/>
                </a:solidFill>
              </a:rPr>
              <a:t>All'interno</a:t>
            </a:r>
            <a:r>
              <a:rPr lang="it-IT" sz="2400" dirty="0" smtClean="0">
                <a:solidFill>
                  <a:schemeClr val="bg1"/>
                </a:solidFill>
              </a:rPr>
              <a:t> </a:t>
            </a:r>
            <a:r>
              <a:rPr lang="it-IT" sz="2400" dirty="0" smtClean="0">
                <a:solidFill>
                  <a:schemeClr val="bg1"/>
                </a:solidFill>
              </a:rPr>
              <a:t>di questo concetto potrebbe essere anche compreso quello di </a:t>
            </a:r>
            <a:r>
              <a:rPr lang="it-IT" sz="2400" dirty="0" err="1" smtClean="0">
                <a:solidFill>
                  <a:schemeClr val="bg1"/>
                </a:solidFill>
              </a:rPr>
              <a:t>transdifferenziamento</a:t>
            </a:r>
            <a:r>
              <a:rPr lang="it-IT" sz="2400" dirty="0" smtClean="0">
                <a:solidFill>
                  <a:schemeClr val="bg1"/>
                </a:solidFill>
              </a:rPr>
              <a:t>, cioè la capacità di una cellula staminale in fase di differenziamento di cambiare la propria linea cellulare modificando il suo programma di sviluppo</a:t>
            </a:r>
            <a:r>
              <a:rPr lang="it-IT" sz="2400" dirty="0" smtClean="0">
                <a:solidFill>
                  <a:schemeClr val="bg1"/>
                </a:solidFill>
              </a:rPr>
              <a:t>.</a:t>
            </a:r>
          </a:p>
          <a:p>
            <a:pPr marL="12700" marR="5080" algn="just">
              <a:lnSpc>
                <a:spcPct val="100000"/>
              </a:lnSpc>
              <a:spcBef>
                <a:spcPts val="100"/>
              </a:spcBef>
            </a:pPr>
            <a:r>
              <a:rPr lang="it-IT" sz="2400" b="1" dirty="0" smtClean="0">
                <a:solidFill>
                  <a:srgbClr val="FFFF00"/>
                </a:solidFill>
              </a:rPr>
              <a:t>Le </a:t>
            </a:r>
            <a:r>
              <a:rPr lang="it-IT" sz="2400" b="1" dirty="0" smtClean="0">
                <a:solidFill>
                  <a:srgbClr val="FFFF00"/>
                </a:solidFill>
              </a:rPr>
              <a:t>staminali </a:t>
            </a:r>
            <a:r>
              <a:rPr lang="it-IT" sz="2400" dirty="0" smtClean="0">
                <a:solidFill>
                  <a:schemeClr val="bg1"/>
                </a:solidFill>
              </a:rPr>
              <a:t>vengono classificate in base alla loro potenza, </a:t>
            </a:r>
            <a:r>
              <a:rPr lang="it-IT" sz="2400" dirty="0" err="1" smtClean="0">
                <a:solidFill>
                  <a:schemeClr val="bg1"/>
                </a:solidFill>
              </a:rPr>
              <a:t>cioé</a:t>
            </a:r>
            <a:r>
              <a:rPr lang="it-IT" sz="2400" dirty="0" smtClean="0">
                <a:solidFill>
                  <a:schemeClr val="bg1"/>
                </a:solidFill>
              </a:rPr>
              <a:t> alla potenzialità di differenziarsi nei vari tipi o linee cellulari. </a:t>
            </a:r>
            <a:endParaRPr sz="2800" dirty="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11</a:t>
            </a:fld>
            <a:endParaRPr lang="it-IT"/>
          </a:p>
        </p:txBody>
      </p:sp>
      <p:pic>
        <p:nvPicPr>
          <p:cNvPr id="2050" name="Picture 2" descr="C:\Users\Master\Desktop\Raccolta foto\foto PPT\cellule e ormoni\sta9.jpg"/>
          <p:cNvPicPr>
            <a:picLocks noChangeAspect="1" noChangeArrowheads="1"/>
          </p:cNvPicPr>
          <p:nvPr/>
        </p:nvPicPr>
        <p:blipFill>
          <a:blip r:embed="rId2" cstate="print"/>
          <a:srcRect/>
          <a:stretch>
            <a:fillRect/>
          </a:stretch>
        </p:blipFill>
        <p:spPr bwMode="auto">
          <a:xfrm>
            <a:off x="5473700" y="1428750"/>
            <a:ext cx="3429000" cy="4041913"/>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123950"/>
            <a:ext cx="7662545" cy="3116238"/>
          </a:xfrm>
          <a:prstGeom prst="rect">
            <a:avLst/>
          </a:prstGeom>
        </p:spPr>
        <p:txBody>
          <a:bodyPr vert="horz" wrap="square" lIns="0" tIns="12700" rIns="0" bIns="0" rtlCol="0">
            <a:spAutoFit/>
          </a:bodyPr>
          <a:lstStyle/>
          <a:p>
            <a:pPr marL="12700" marR="5080" algn="just">
              <a:lnSpc>
                <a:spcPct val="100000"/>
              </a:lnSpc>
              <a:spcBef>
                <a:spcPts val="100"/>
              </a:spcBef>
            </a:pPr>
            <a:r>
              <a:rPr lang="it-IT" sz="2000" b="1" i="1" dirty="0" err="1" smtClean="0">
                <a:solidFill>
                  <a:srgbClr val="FFFF00"/>
                </a:solidFill>
              </a:rPr>
              <a:t>Totipotenza</a:t>
            </a:r>
            <a:r>
              <a:rPr lang="it-IT" sz="2000" dirty="0" smtClean="0">
                <a:solidFill>
                  <a:schemeClr val="bg1"/>
                </a:solidFill>
              </a:rPr>
              <a:t>. La </a:t>
            </a:r>
            <a:r>
              <a:rPr lang="it-IT" sz="2000" dirty="0" err="1" smtClean="0">
                <a:solidFill>
                  <a:schemeClr val="bg1"/>
                </a:solidFill>
              </a:rPr>
              <a:t>totipotenza</a:t>
            </a:r>
            <a:r>
              <a:rPr lang="it-IT" sz="2000" dirty="0" smtClean="0">
                <a:solidFill>
                  <a:schemeClr val="bg1"/>
                </a:solidFill>
              </a:rPr>
              <a:t> è la capacità di una singola cellula di dividersi e produrre tutte le cellule differenziate in un organismo, compresi i tessuti extraembrionali.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Le </a:t>
            </a:r>
            <a:r>
              <a:rPr lang="it-IT" sz="2000" b="1" dirty="0" smtClean="0">
                <a:solidFill>
                  <a:srgbClr val="FFFF00"/>
                </a:solidFill>
              </a:rPr>
              <a:t>cellule staminali </a:t>
            </a:r>
            <a:r>
              <a:rPr lang="it-IT" sz="2000" b="1" dirty="0" err="1" smtClean="0">
                <a:solidFill>
                  <a:srgbClr val="FFFF00"/>
                </a:solidFill>
              </a:rPr>
              <a:t>totipotenti</a:t>
            </a:r>
            <a:r>
              <a:rPr lang="it-IT" sz="2000" b="1" dirty="0" smtClean="0">
                <a:solidFill>
                  <a:srgbClr val="FFFF00"/>
                </a:solidFill>
              </a:rPr>
              <a:t> </a:t>
            </a:r>
            <a:r>
              <a:rPr lang="it-IT" sz="2000" dirty="0" smtClean="0">
                <a:solidFill>
                  <a:schemeClr val="bg1"/>
                </a:solidFill>
              </a:rPr>
              <a:t>sono le spore (nei funghi) e gli zigoti. In alcuni organismi, le cellule già differenziate possono ritrovare la </a:t>
            </a:r>
            <a:r>
              <a:rPr lang="it-IT" sz="2000" dirty="0" err="1" smtClean="0">
                <a:solidFill>
                  <a:schemeClr val="bg1"/>
                </a:solidFill>
              </a:rPr>
              <a:t>totipotenza</a:t>
            </a:r>
            <a:r>
              <a:rPr lang="it-IT" sz="2000" dirty="0" smtClean="0">
                <a:solidFill>
                  <a:schemeClr val="bg1"/>
                </a:solidFill>
              </a:rPr>
              <a:t>.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Ad </a:t>
            </a:r>
            <a:r>
              <a:rPr lang="it-IT" sz="2000" b="1" dirty="0" smtClean="0">
                <a:solidFill>
                  <a:srgbClr val="FFFF00"/>
                </a:solidFill>
              </a:rPr>
              <a:t>esempio nelle coltivazioni in vitro </a:t>
            </a:r>
            <a:r>
              <a:rPr lang="it-IT" sz="2000" dirty="0" smtClean="0">
                <a:solidFill>
                  <a:schemeClr val="bg1"/>
                </a:solidFill>
              </a:rPr>
              <a:t>di tessuti vegetali. Nei mammiferi è conosciuta una singola cellula </a:t>
            </a:r>
            <a:r>
              <a:rPr lang="it-IT" sz="2000" dirty="0" err="1" smtClean="0">
                <a:solidFill>
                  <a:schemeClr val="bg1"/>
                </a:solidFill>
              </a:rPr>
              <a:t>totipotente</a:t>
            </a:r>
            <a:r>
              <a:rPr lang="it-IT" sz="2000" dirty="0" smtClean="0">
                <a:solidFill>
                  <a:schemeClr val="bg1"/>
                </a:solidFill>
              </a:rPr>
              <a:t>, denominata zigote; già fra la terza e la quarta divisione cellulare, le cellule iniziano a perdere la loro </a:t>
            </a:r>
            <a:r>
              <a:rPr lang="it-IT" sz="2000" dirty="0" err="1" smtClean="0">
                <a:solidFill>
                  <a:schemeClr val="bg1"/>
                </a:solidFill>
              </a:rPr>
              <a:t>totipotenza</a:t>
            </a:r>
            <a:r>
              <a:rPr lang="it-IT" sz="2000" dirty="0" smtClean="0">
                <a:solidFill>
                  <a:schemeClr val="bg1"/>
                </a:solidFill>
              </a:rPr>
              <a:t>.</a:t>
            </a:r>
            <a:endParaRPr sz="2800" dirty="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12</a:t>
            </a:fld>
            <a:endParaRPr lang="it-IT"/>
          </a:p>
        </p:txBody>
      </p:sp>
      <p:pic>
        <p:nvPicPr>
          <p:cNvPr id="6146" name="Picture 2" descr="C:\Users\Master\Desktop\Raccolta foto\foto PPT\cellule e ormoni\sta14.jpg"/>
          <p:cNvPicPr>
            <a:picLocks noChangeAspect="1" noChangeArrowheads="1"/>
          </p:cNvPicPr>
          <p:nvPr/>
        </p:nvPicPr>
        <p:blipFill>
          <a:blip r:embed="rId2" cstate="print"/>
          <a:srcRect/>
          <a:stretch>
            <a:fillRect/>
          </a:stretch>
        </p:blipFill>
        <p:spPr bwMode="auto">
          <a:xfrm>
            <a:off x="2654300" y="4019550"/>
            <a:ext cx="3907436" cy="259080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heel(4)">
                                      <p:cBhvr>
                                        <p:cTn id="7" dur="2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123950"/>
            <a:ext cx="7662545" cy="3534301"/>
          </a:xfrm>
          <a:prstGeom prst="rect">
            <a:avLst/>
          </a:prstGeom>
        </p:spPr>
        <p:txBody>
          <a:bodyPr vert="horz" wrap="square" lIns="0" tIns="12700" rIns="0" bIns="0" rtlCol="0">
            <a:spAutoFit/>
          </a:bodyPr>
          <a:lstStyle/>
          <a:p>
            <a:pPr marL="12700" marR="5080" algn="just">
              <a:lnSpc>
                <a:spcPct val="100000"/>
              </a:lnSpc>
              <a:spcBef>
                <a:spcPts val="100"/>
              </a:spcBef>
            </a:pPr>
            <a:r>
              <a:rPr lang="it-IT" sz="2000" b="1" i="1" dirty="0" err="1" smtClean="0">
                <a:solidFill>
                  <a:srgbClr val="FFFF00"/>
                </a:solidFill>
              </a:rPr>
              <a:t>Pluripotenza</a:t>
            </a:r>
            <a:r>
              <a:rPr lang="it-IT" sz="2000" b="1" i="1" dirty="0" smtClean="0">
                <a:solidFill>
                  <a:srgbClr val="FFFF00"/>
                </a:solidFill>
              </a:rPr>
              <a:t>.</a:t>
            </a:r>
            <a:r>
              <a:rPr lang="it-IT" sz="2000" dirty="0" smtClean="0">
                <a:solidFill>
                  <a:schemeClr val="bg1"/>
                </a:solidFill>
              </a:rPr>
              <a:t> La </a:t>
            </a:r>
            <a:r>
              <a:rPr lang="it-IT" sz="2000" dirty="0" err="1" smtClean="0">
                <a:solidFill>
                  <a:schemeClr val="bg1"/>
                </a:solidFill>
              </a:rPr>
              <a:t>pluripotenza</a:t>
            </a:r>
            <a:r>
              <a:rPr lang="it-IT" sz="2000" dirty="0" smtClean="0">
                <a:solidFill>
                  <a:schemeClr val="bg1"/>
                </a:solidFill>
              </a:rPr>
              <a:t> è la capacità di una singola cellula di dividersi e di differenziarsi in uno qualsiasi dei tre strati germinali: endoderma (rivestimento interno dello stomaco, del tratto gastrointestinale, i polmoni), mesoderma (muscoli, ossa, sangue, urogenitale), o ectoderma (tessuti epidermici e del sistema nervoso).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Tali </a:t>
            </a:r>
            <a:r>
              <a:rPr lang="it-IT" sz="2000" b="1" dirty="0" smtClean="0">
                <a:solidFill>
                  <a:srgbClr val="FFFF00"/>
                </a:solidFill>
              </a:rPr>
              <a:t>cellule </a:t>
            </a:r>
            <a:r>
              <a:rPr lang="it-IT" sz="2000" dirty="0" smtClean="0">
                <a:solidFill>
                  <a:schemeClr val="bg1"/>
                </a:solidFill>
              </a:rPr>
              <a:t>non possono pertanto dare origine ad un organismo adulto, perché non hanno il potenziale per contribuire ai tessuti extraembrionali, per esempio nel caso dei mammiferi placentati non possono dare origine alla placenta (tessuto extraembrionale).</a:t>
            </a:r>
          </a:p>
          <a:p>
            <a:pPr marL="12700" marR="5080" algn="just">
              <a:lnSpc>
                <a:spcPct val="100000"/>
              </a:lnSpc>
              <a:spcBef>
                <a:spcPts val="100"/>
              </a:spcBef>
            </a:pPr>
            <a:r>
              <a:rPr lang="it-IT" sz="2000" dirty="0" smtClean="0"/>
              <a:t> </a:t>
            </a:r>
            <a:br>
              <a:rPr lang="it-IT" sz="2000" dirty="0" smtClean="0"/>
            </a:br>
            <a:endParaRPr sz="2800" dirty="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13</a:t>
            </a:fld>
            <a:endParaRPr lang="it-IT"/>
          </a:p>
        </p:txBody>
      </p:sp>
      <p:pic>
        <p:nvPicPr>
          <p:cNvPr id="7170" name="Picture 2" descr="C:\Users\Master\Desktop\Raccolta foto\foto PPT\cellule e ormoni\sta3.jpg"/>
          <p:cNvPicPr>
            <a:picLocks noChangeAspect="1" noChangeArrowheads="1"/>
          </p:cNvPicPr>
          <p:nvPr/>
        </p:nvPicPr>
        <p:blipFill>
          <a:blip r:embed="rId2" cstate="print"/>
          <a:srcRect/>
          <a:stretch>
            <a:fillRect/>
          </a:stretch>
        </p:blipFill>
        <p:spPr bwMode="auto">
          <a:xfrm>
            <a:off x="3187700" y="3943350"/>
            <a:ext cx="2590800" cy="2649151"/>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heel(4)">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123950"/>
            <a:ext cx="7662545" cy="3867725"/>
          </a:xfrm>
          <a:prstGeom prst="rect">
            <a:avLst/>
          </a:prstGeom>
        </p:spPr>
        <p:txBody>
          <a:bodyPr vert="horz" wrap="square" lIns="0" tIns="12700" rIns="0" bIns="0" rtlCol="0">
            <a:spAutoFit/>
          </a:bodyPr>
          <a:lstStyle/>
          <a:p>
            <a:pPr marL="12700" marR="5080" algn="just">
              <a:lnSpc>
                <a:spcPct val="100000"/>
              </a:lnSpc>
              <a:spcBef>
                <a:spcPts val="100"/>
              </a:spcBef>
            </a:pPr>
            <a:r>
              <a:rPr lang="it-IT" sz="2000" b="1" i="1" dirty="0" err="1" smtClean="0">
                <a:solidFill>
                  <a:srgbClr val="FFFF00"/>
                </a:solidFill>
              </a:rPr>
              <a:t>Multipotenza</a:t>
            </a:r>
            <a:r>
              <a:rPr lang="it-IT" sz="2000" b="1" i="1" dirty="0" smtClean="0">
                <a:solidFill>
                  <a:srgbClr val="FFFF00"/>
                </a:solidFill>
              </a:rPr>
              <a:t>.</a:t>
            </a:r>
            <a:r>
              <a:rPr lang="it-IT" sz="2000" dirty="0" smtClean="0">
                <a:solidFill>
                  <a:schemeClr val="bg1"/>
                </a:solidFill>
              </a:rPr>
              <a:t> Le cellule progenitrici o </a:t>
            </a:r>
            <a:r>
              <a:rPr lang="it-IT" sz="2000" dirty="0" err="1" smtClean="0">
                <a:solidFill>
                  <a:schemeClr val="bg1"/>
                </a:solidFill>
              </a:rPr>
              <a:t>multipotenti</a:t>
            </a:r>
            <a:r>
              <a:rPr lang="it-IT" sz="2000" dirty="0" smtClean="0">
                <a:solidFill>
                  <a:schemeClr val="bg1"/>
                </a:solidFill>
              </a:rPr>
              <a:t> hanno il potenziale di differenziarsi in un numero limitato di lignaggi cellulari.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Un </a:t>
            </a:r>
            <a:r>
              <a:rPr lang="it-IT" sz="2000" b="1" dirty="0" smtClean="0">
                <a:solidFill>
                  <a:srgbClr val="FFFF00"/>
                </a:solidFill>
              </a:rPr>
              <a:t>esempio </a:t>
            </a:r>
            <a:r>
              <a:rPr lang="it-IT" sz="2000" dirty="0" smtClean="0">
                <a:solidFill>
                  <a:schemeClr val="bg1"/>
                </a:solidFill>
              </a:rPr>
              <a:t>di una cellula staminale </a:t>
            </a:r>
            <a:r>
              <a:rPr lang="it-IT" sz="2000" dirty="0" err="1" smtClean="0">
                <a:solidFill>
                  <a:schemeClr val="bg1"/>
                </a:solidFill>
              </a:rPr>
              <a:t>multipotente</a:t>
            </a:r>
            <a:r>
              <a:rPr lang="it-IT" sz="2000" dirty="0" smtClean="0">
                <a:solidFill>
                  <a:schemeClr val="bg1"/>
                </a:solidFill>
              </a:rPr>
              <a:t> è una cellula ematopoietica (una cellula staminale del sangue) la quale può svilupparsi in diversi tipi di cellule del sangue, ma non può svilupparsi in cellule cerebrali o altri tipi di cellule al di fuori dei tipi di cellule appartenenti al tessuto del sangue.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Sono </a:t>
            </a:r>
            <a:r>
              <a:rPr lang="it-IT" sz="2000" b="1" dirty="0" smtClean="0">
                <a:solidFill>
                  <a:srgbClr val="FFFF00"/>
                </a:solidFill>
              </a:rPr>
              <a:t>cellule </a:t>
            </a:r>
            <a:r>
              <a:rPr lang="it-IT" sz="2000" dirty="0" smtClean="0">
                <a:solidFill>
                  <a:schemeClr val="bg1"/>
                </a:solidFill>
              </a:rPr>
              <a:t>considerate essere permanentemente impegnate ad una funzione tissutale specifica</a:t>
            </a:r>
          </a:p>
          <a:p>
            <a:pPr marL="12700" marR="5080" algn="just">
              <a:lnSpc>
                <a:spcPct val="100000"/>
              </a:lnSpc>
              <a:spcBef>
                <a:spcPts val="100"/>
              </a:spcBef>
            </a:pPr>
            <a:r>
              <a:rPr lang="it-IT" sz="2000" dirty="0" smtClean="0"/>
              <a:t>.</a:t>
            </a:r>
            <a:br>
              <a:rPr lang="it-IT" sz="2000" dirty="0" smtClean="0"/>
            </a:br>
            <a:r>
              <a:rPr lang="it-IT" sz="2000" dirty="0" smtClean="0"/>
              <a:t> </a:t>
            </a:r>
            <a:br>
              <a:rPr lang="it-IT" sz="2000" dirty="0" smtClean="0"/>
            </a:br>
            <a:endParaRPr sz="2800" dirty="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14</a:t>
            </a:fld>
            <a:endParaRPr lang="it-IT"/>
          </a:p>
        </p:txBody>
      </p:sp>
      <p:pic>
        <p:nvPicPr>
          <p:cNvPr id="9" name="Picture 2" descr="C:\Users\Master\Desktop\Raccolta foto\foto PPT\cellule e ormoni\sta12.jpg"/>
          <p:cNvPicPr>
            <a:picLocks noChangeAspect="1" noChangeArrowheads="1"/>
          </p:cNvPicPr>
          <p:nvPr/>
        </p:nvPicPr>
        <p:blipFill>
          <a:blip r:embed="rId2" cstate="print"/>
          <a:srcRect/>
          <a:stretch>
            <a:fillRect/>
          </a:stretch>
        </p:blipFill>
        <p:spPr bwMode="auto">
          <a:xfrm>
            <a:off x="2273300" y="4019550"/>
            <a:ext cx="4495800" cy="263917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4)">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123950"/>
            <a:ext cx="7662545" cy="1872307"/>
          </a:xfrm>
          <a:prstGeom prst="rect">
            <a:avLst/>
          </a:prstGeom>
        </p:spPr>
        <p:txBody>
          <a:bodyPr vert="horz" wrap="square" lIns="0" tIns="12700" rIns="0" bIns="0" rtlCol="0">
            <a:spAutoFit/>
          </a:bodyPr>
          <a:lstStyle/>
          <a:p>
            <a:pPr marL="12700" marR="5080" algn="just">
              <a:lnSpc>
                <a:spcPct val="100000"/>
              </a:lnSpc>
              <a:spcBef>
                <a:spcPts val="100"/>
              </a:spcBef>
            </a:pPr>
            <a:r>
              <a:rPr lang="it-IT" sz="2000" b="1" i="1" dirty="0" err="1" smtClean="0">
                <a:solidFill>
                  <a:srgbClr val="FFFF00"/>
                </a:solidFill>
              </a:rPr>
              <a:t>Oligopotenza</a:t>
            </a:r>
            <a:r>
              <a:rPr lang="it-IT" sz="2000" b="1" i="1" dirty="0" smtClean="0">
                <a:solidFill>
                  <a:srgbClr val="FFFF00"/>
                </a:solidFill>
              </a:rPr>
              <a:t>.</a:t>
            </a:r>
            <a:r>
              <a:rPr lang="it-IT" sz="2000" dirty="0" smtClean="0">
                <a:solidFill>
                  <a:schemeClr val="bg1"/>
                </a:solidFill>
              </a:rPr>
              <a:t> Le cellule definite </a:t>
            </a:r>
            <a:r>
              <a:rPr lang="it-IT" sz="2000" dirty="0" err="1" smtClean="0">
                <a:solidFill>
                  <a:schemeClr val="bg1"/>
                </a:solidFill>
              </a:rPr>
              <a:t>oligopotenti</a:t>
            </a:r>
            <a:r>
              <a:rPr lang="it-IT" sz="2000" dirty="0" smtClean="0">
                <a:solidFill>
                  <a:schemeClr val="bg1"/>
                </a:solidFill>
              </a:rPr>
              <a:t> hanno la capacità di differenziarsi solo in alcuni tipi di cellule. Quali ad esempio di dare origine alla linea linfoide o mieloide. </a:t>
            </a:r>
            <a:endParaRPr lang="it-IT" sz="2000" dirty="0" smtClean="0">
              <a:solidFill>
                <a:schemeClr val="bg1"/>
              </a:solidFill>
            </a:endParaRPr>
          </a:p>
          <a:p>
            <a:pPr marL="12700" marR="5080" algn="just">
              <a:lnSpc>
                <a:spcPct val="100000"/>
              </a:lnSpc>
              <a:spcBef>
                <a:spcPts val="100"/>
              </a:spcBef>
            </a:pPr>
            <a:r>
              <a:rPr lang="it-IT" sz="2000" b="1" dirty="0" smtClean="0">
                <a:solidFill>
                  <a:srgbClr val="FFFF00"/>
                </a:solidFill>
              </a:rPr>
              <a:t>Altri </a:t>
            </a:r>
            <a:r>
              <a:rPr lang="it-IT" sz="2000" b="1" dirty="0" smtClean="0">
                <a:solidFill>
                  <a:srgbClr val="FFFF00"/>
                </a:solidFill>
              </a:rPr>
              <a:t>esempi </a:t>
            </a:r>
            <a:r>
              <a:rPr lang="it-IT" sz="2000" dirty="0" smtClean="0">
                <a:solidFill>
                  <a:schemeClr val="bg1"/>
                </a:solidFill>
              </a:rPr>
              <a:t>di cellule progenitrici </a:t>
            </a:r>
            <a:r>
              <a:rPr lang="it-IT" sz="2000" dirty="0" err="1" smtClean="0">
                <a:solidFill>
                  <a:schemeClr val="bg1"/>
                </a:solidFill>
              </a:rPr>
              <a:t>oligopotenti</a:t>
            </a:r>
            <a:r>
              <a:rPr lang="it-IT" sz="2000" dirty="0" smtClean="0">
                <a:solidFill>
                  <a:schemeClr val="bg1"/>
                </a:solidFill>
              </a:rPr>
              <a:t> sono le cellule staminali vascolari che hanno la capacità di diventare o cellule muscolari lisce oppure endoteliali.</a:t>
            </a:r>
            <a:endParaRPr sz="2800" dirty="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15</a:t>
            </a:fld>
            <a:endParaRPr lang="it-IT"/>
          </a:p>
        </p:txBody>
      </p:sp>
      <p:pic>
        <p:nvPicPr>
          <p:cNvPr id="9218" name="Picture 2" descr="C:\Users\Master\Desktop\Raccolta foto\foto PPT\cellule e ormoni\sta11.jpg"/>
          <p:cNvPicPr>
            <a:picLocks noChangeAspect="1" noChangeArrowheads="1"/>
          </p:cNvPicPr>
          <p:nvPr/>
        </p:nvPicPr>
        <p:blipFill>
          <a:blip r:embed="rId2" cstate="print"/>
          <a:srcRect/>
          <a:stretch>
            <a:fillRect/>
          </a:stretch>
        </p:blipFill>
        <p:spPr bwMode="auto">
          <a:xfrm>
            <a:off x="2120900" y="3105150"/>
            <a:ext cx="5009478" cy="335280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heel(4)">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123950"/>
            <a:ext cx="7662545" cy="2167260"/>
          </a:xfrm>
          <a:prstGeom prst="rect">
            <a:avLst/>
          </a:prstGeom>
        </p:spPr>
        <p:txBody>
          <a:bodyPr vert="horz" wrap="square" lIns="0" tIns="12700" rIns="0" bIns="0" rtlCol="0">
            <a:spAutoFit/>
          </a:bodyPr>
          <a:lstStyle/>
          <a:p>
            <a:pPr algn="just"/>
            <a:r>
              <a:rPr lang="it-IT" sz="2000" b="1" i="1" dirty="0" err="1" smtClean="0">
                <a:solidFill>
                  <a:srgbClr val="FFFF00"/>
                </a:solidFill>
              </a:rPr>
              <a:t>Unipotenza</a:t>
            </a:r>
            <a:r>
              <a:rPr lang="it-IT" sz="2000" b="1" i="1" dirty="0" smtClean="0">
                <a:solidFill>
                  <a:srgbClr val="FFFF00"/>
                </a:solidFill>
              </a:rPr>
              <a:t>.</a:t>
            </a:r>
            <a:r>
              <a:rPr lang="it-IT" sz="2000" dirty="0" smtClean="0">
                <a:solidFill>
                  <a:schemeClr val="bg1"/>
                </a:solidFill>
              </a:rPr>
              <a:t> Le cellule definite </a:t>
            </a:r>
            <a:r>
              <a:rPr lang="it-IT" sz="2000" dirty="0" err="1" smtClean="0">
                <a:solidFill>
                  <a:schemeClr val="bg1"/>
                </a:solidFill>
              </a:rPr>
              <a:t>unipotenti</a:t>
            </a:r>
            <a:r>
              <a:rPr lang="it-IT" sz="2000" dirty="0" smtClean="0">
                <a:solidFill>
                  <a:schemeClr val="bg1"/>
                </a:solidFill>
              </a:rPr>
              <a:t> o </a:t>
            </a:r>
            <a:r>
              <a:rPr lang="it-IT" sz="2000" dirty="0" err="1" smtClean="0">
                <a:solidFill>
                  <a:schemeClr val="bg1"/>
                </a:solidFill>
              </a:rPr>
              <a:t>precusori</a:t>
            </a:r>
            <a:r>
              <a:rPr lang="it-IT" sz="2000" dirty="0" smtClean="0">
                <a:solidFill>
                  <a:schemeClr val="bg1"/>
                </a:solidFill>
              </a:rPr>
              <a:t> hanno la capacità di differenziarsi in un singolo tipo di cellula. Ad esempio gli epatociti, che costituiscono la maggior parte del fegato, sono </a:t>
            </a:r>
            <a:r>
              <a:rPr lang="it-IT" sz="2000" dirty="0" err="1" smtClean="0">
                <a:solidFill>
                  <a:schemeClr val="bg1"/>
                </a:solidFill>
              </a:rPr>
              <a:t>unipotenti</a:t>
            </a:r>
            <a:r>
              <a:rPr lang="it-IT" sz="2000" dirty="0" smtClean="0">
                <a:solidFill>
                  <a:schemeClr val="bg1"/>
                </a:solidFill>
              </a:rPr>
              <a:t>. </a:t>
            </a:r>
            <a:endParaRPr lang="it-IT" sz="2000" dirty="0" smtClean="0">
              <a:solidFill>
                <a:schemeClr val="bg1"/>
              </a:solidFill>
            </a:endParaRPr>
          </a:p>
          <a:p>
            <a:pPr algn="just"/>
            <a:r>
              <a:rPr lang="it-IT" sz="2000" b="1" dirty="0" smtClean="0">
                <a:solidFill>
                  <a:srgbClr val="FFFF00"/>
                </a:solidFill>
              </a:rPr>
              <a:t>La </a:t>
            </a:r>
            <a:r>
              <a:rPr lang="it-IT" sz="2000" b="1" dirty="0" smtClean="0">
                <a:solidFill>
                  <a:srgbClr val="FFFF00"/>
                </a:solidFill>
              </a:rPr>
              <a:t>capacità del fegato </a:t>
            </a:r>
            <a:r>
              <a:rPr lang="it-IT" sz="2000" dirty="0" smtClean="0">
                <a:solidFill>
                  <a:schemeClr val="bg1"/>
                </a:solidFill>
              </a:rPr>
              <a:t>di rigenerarsi da un minimo del 25% della sua massa originaria è attribuita a questa proprietà, altri esempi sono dati dalle cellule staminali </a:t>
            </a:r>
            <a:r>
              <a:rPr lang="it-IT" sz="2000" dirty="0" err="1" smtClean="0">
                <a:solidFill>
                  <a:schemeClr val="bg1"/>
                </a:solidFill>
              </a:rPr>
              <a:t>unipotenti</a:t>
            </a:r>
            <a:r>
              <a:rPr lang="it-IT" sz="2000" dirty="0" smtClean="0">
                <a:solidFill>
                  <a:schemeClr val="bg1"/>
                </a:solidFill>
              </a:rPr>
              <a:t> cubiche o cilindriche presenti a livello dello strato germinativo dell'epidermide.</a:t>
            </a:r>
            <a:endParaRPr lang="it-IT" sz="2000" dirty="0">
              <a:solidFill>
                <a:schemeClr val="bg1"/>
              </a:solidFill>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16</a:t>
            </a:fld>
            <a:endParaRPr lang="it-IT"/>
          </a:p>
        </p:txBody>
      </p:sp>
      <p:pic>
        <p:nvPicPr>
          <p:cNvPr id="10242" name="Picture 2" descr="C:\Users\Master\Desktop\Raccolta foto\foto PPT\cellule e ormoni\sta13.jpg"/>
          <p:cNvPicPr>
            <a:picLocks noChangeAspect="1" noChangeArrowheads="1"/>
          </p:cNvPicPr>
          <p:nvPr/>
        </p:nvPicPr>
        <p:blipFill>
          <a:blip r:embed="rId2" cstate="print"/>
          <a:srcRect/>
          <a:stretch>
            <a:fillRect/>
          </a:stretch>
        </p:blipFill>
        <p:spPr bwMode="auto">
          <a:xfrm>
            <a:off x="2959100" y="3486150"/>
            <a:ext cx="3429000" cy="313717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4)">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444500" y="1123950"/>
            <a:ext cx="8229600" cy="3706143"/>
          </a:xfrm>
          <a:prstGeom prst="rect">
            <a:avLst/>
          </a:prstGeom>
        </p:spPr>
        <p:txBody>
          <a:bodyPr vert="horz" wrap="square" lIns="0" tIns="12700" rIns="0" bIns="0" rtlCol="0">
            <a:spAutoFit/>
          </a:bodyPr>
          <a:lstStyle/>
          <a:p>
            <a:pPr algn="just" fontAlgn="base"/>
            <a:r>
              <a:rPr lang="it-IT" sz="2000" b="1" dirty="0" smtClean="0">
                <a:solidFill>
                  <a:srgbClr val="FFFF00"/>
                </a:solidFill>
              </a:rPr>
              <a:t>Il premio Nobel per la Medicina</a:t>
            </a:r>
            <a:r>
              <a:rPr lang="it-IT" sz="2000" dirty="0" smtClean="0">
                <a:solidFill>
                  <a:schemeClr val="bg1"/>
                </a:solidFill>
              </a:rPr>
              <a:t> è stato assegnato al giapponese</a:t>
            </a:r>
            <a:r>
              <a:rPr lang="it-IT" sz="2000" b="1" dirty="0" smtClean="0">
                <a:solidFill>
                  <a:schemeClr val="bg1"/>
                </a:solidFill>
              </a:rPr>
              <a:t> </a:t>
            </a:r>
            <a:r>
              <a:rPr lang="it-IT" sz="2000" b="1" dirty="0" smtClean="0">
                <a:solidFill>
                  <a:srgbClr val="FFFF00"/>
                </a:solidFill>
              </a:rPr>
              <a:t>Shinya </a:t>
            </a:r>
            <a:r>
              <a:rPr lang="it-IT" sz="2000" b="1" dirty="0" err="1" smtClean="0">
                <a:solidFill>
                  <a:srgbClr val="FFFF00"/>
                </a:solidFill>
              </a:rPr>
              <a:t>Yamanaka</a:t>
            </a:r>
            <a:r>
              <a:rPr lang="it-IT" sz="2000" dirty="0" smtClean="0">
                <a:solidFill>
                  <a:schemeClr val="bg1"/>
                </a:solidFill>
              </a:rPr>
              <a:t> e al britannico </a:t>
            </a:r>
            <a:r>
              <a:rPr lang="it-IT" sz="2000" b="1" dirty="0" smtClean="0">
                <a:solidFill>
                  <a:srgbClr val="FFFF00"/>
                </a:solidFill>
              </a:rPr>
              <a:t>John </a:t>
            </a:r>
            <a:r>
              <a:rPr lang="it-IT" sz="2000" b="1" dirty="0" err="1" smtClean="0">
                <a:solidFill>
                  <a:srgbClr val="FFFF00"/>
                </a:solidFill>
              </a:rPr>
              <a:t>Gurdon</a:t>
            </a:r>
            <a:r>
              <a:rPr lang="it-IT" sz="2000" b="1" dirty="0" smtClean="0">
                <a:solidFill>
                  <a:schemeClr val="bg1"/>
                </a:solidFill>
              </a:rPr>
              <a:t>.</a:t>
            </a:r>
            <a:r>
              <a:rPr lang="it-IT" sz="2000" dirty="0" smtClean="0">
                <a:solidFill>
                  <a:schemeClr val="bg1"/>
                </a:solidFill>
              </a:rPr>
              <a:t> Il Nobel per la Medicina 2012 è andato  alla scoperta delle </a:t>
            </a:r>
            <a:r>
              <a:rPr lang="it-IT" sz="2000" b="1" dirty="0" smtClean="0">
                <a:solidFill>
                  <a:srgbClr val="FFFF00"/>
                </a:solidFill>
              </a:rPr>
              <a:t>cellule staminali riprogrammate</a:t>
            </a:r>
            <a:r>
              <a:rPr lang="it-IT" sz="2000" dirty="0" smtClean="0">
                <a:solidFill>
                  <a:schemeClr val="bg1"/>
                </a:solidFill>
              </a:rPr>
              <a:t>, le cosiddette </a:t>
            </a:r>
            <a:r>
              <a:rPr lang="it-IT" sz="2000" dirty="0" err="1" smtClean="0">
                <a:solidFill>
                  <a:schemeClr val="bg1"/>
                </a:solidFill>
              </a:rPr>
              <a:t>Ips</a:t>
            </a:r>
            <a:r>
              <a:rPr lang="it-IT" sz="2000" dirty="0" smtClean="0">
                <a:solidFill>
                  <a:schemeClr val="bg1"/>
                </a:solidFill>
              </a:rPr>
              <a:t> (staminali </a:t>
            </a:r>
            <a:r>
              <a:rPr lang="it-IT" sz="2000" dirty="0" err="1" smtClean="0">
                <a:solidFill>
                  <a:schemeClr val="bg1"/>
                </a:solidFill>
              </a:rPr>
              <a:t>pluripotenti</a:t>
            </a:r>
            <a:r>
              <a:rPr lang="it-IT" sz="2000" dirty="0" smtClean="0">
                <a:solidFill>
                  <a:schemeClr val="bg1"/>
                </a:solidFill>
              </a:rPr>
              <a:t> indotte). </a:t>
            </a:r>
            <a:endParaRPr lang="it-IT" sz="2000" dirty="0" smtClean="0">
              <a:solidFill>
                <a:schemeClr val="bg1"/>
              </a:solidFill>
            </a:endParaRPr>
          </a:p>
          <a:p>
            <a:pPr algn="just" fontAlgn="base"/>
            <a:r>
              <a:rPr lang="it-IT" sz="2000" b="1" dirty="0" smtClean="0">
                <a:solidFill>
                  <a:srgbClr val="FFFF00"/>
                </a:solidFill>
              </a:rPr>
              <a:t>I </a:t>
            </a:r>
            <a:r>
              <a:rPr lang="it-IT" sz="2000" b="1" dirty="0" smtClean="0">
                <a:solidFill>
                  <a:srgbClr val="FFFF00"/>
                </a:solidFill>
              </a:rPr>
              <a:t>due scienziati </a:t>
            </a:r>
            <a:r>
              <a:rPr lang="it-IT" sz="2000" dirty="0" smtClean="0">
                <a:solidFill>
                  <a:schemeClr val="bg1"/>
                </a:solidFill>
              </a:rPr>
              <a:t>sono stati premiati per le ricerche che hanno consentito di scoprire che “</a:t>
            </a:r>
            <a:r>
              <a:rPr lang="it-IT" sz="2000" b="1" dirty="0" smtClean="0">
                <a:solidFill>
                  <a:srgbClr val="FFFF00"/>
                </a:solidFill>
              </a:rPr>
              <a:t>le cellule mature possono essere riprogrammate per diventare </a:t>
            </a:r>
            <a:r>
              <a:rPr lang="it-IT" sz="2000" b="1" dirty="0" err="1" smtClean="0">
                <a:solidFill>
                  <a:srgbClr val="FFFF00"/>
                </a:solidFill>
              </a:rPr>
              <a:t>pluripotenti</a:t>
            </a:r>
            <a:r>
              <a:rPr lang="it-IT" sz="2000" dirty="0" smtClean="0">
                <a:solidFill>
                  <a:schemeClr val="bg1"/>
                </a:solidFill>
              </a:rPr>
              <a:t>” ovvero non più differenziate per un particolare tipo di tessuto. </a:t>
            </a:r>
          </a:p>
          <a:p>
            <a:pPr algn="just" fontAlgn="base"/>
            <a:r>
              <a:rPr lang="it-IT" sz="2000" b="1" dirty="0" smtClean="0">
                <a:solidFill>
                  <a:srgbClr val="FFFF00"/>
                </a:solidFill>
              </a:rPr>
              <a:t>Secondo il Comitato i due medici</a:t>
            </a:r>
            <a:r>
              <a:rPr lang="it-IT" sz="2000" b="1" dirty="0" smtClean="0">
                <a:solidFill>
                  <a:schemeClr val="bg1"/>
                </a:solidFill>
              </a:rPr>
              <a:t> hanno rivoluzionato</a:t>
            </a:r>
            <a:r>
              <a:rPr lang="it-IT" sz="2000" dirty="0" smtClean="0">
                <a:solidFill>
                  <a:schemeClr val="bg1"/>
                </a:solidFill>
              </a:rPr>
              <a:t>“la comprensione dello sviluppo e della specializzazione delle cellule”.  </a:t>
            </a:r>
            <a:r>
              <a:rPr lang="it-IT" sz="2000" dirty="0" err="1" smtClean="0">
                <a:solidFill>
                  <a:schemeClr val="bg1"/>
                </a:solidFill>
              </a:rPr>
              <a:t>Gurdon</a:t>
            </a:r>
            <a:r>
              <a:rPr lang="it-IT" sz="2000" dirty="0" smtClean="0">
                <a:solidFill>
                  <a:schemeClr val="bg1"/>
                </a:solidFill>
              </a:rPr>
              <a:t> e </a:t>
            </a:r>
            <a:r>
              <a:rPr lang="it-IT" sz="2000" dirty="0" err="1" smtClean="0">
                <a:solidFill>
                  <a:schemeClr val="bg1"/>
                </a:solidFill>
              </a:rPr>
              <a:t>Yamanaka</a:t>
            </a:r>
            <a:r>
              <a:rPr lang="it-IT" sz="2000" dirty="0" smtClean="0">
                <a:solidFill>
                  <a:schemeClr val="bg1"/>
                </a:solidFill>
              </a:rPr>
              <a:t> hanno vinto per il contributo alla ricerca sulla riprogrammazione delle cellule staminali e per avere aperto in questo modo la strada alla </a:t>
            </a:r>
            <a:r>
              <a:rPr lang="it-IT" sz="2000" b="1" dirty="0" smtClean="0">
                <a:solidFill>
                  <a:schemeClr val="bg1"/>
                </a:solidFill>
              </a:rPr>
              <a:t>medicina rigenerativa</a:t>
            </a:r>
            <a:r>
              <a:rPr lang="it-IT" sz="2000" dirty="0" smtClean="0">
                <a:solidFill>
                  <a:schemeClr val="bg1"/>
                </a:solidFill>
              </a:rPr>
              <a:t>.</a:t>
            </a:r>
          </a:p>
          <a:p>
            <a:pPr algn="just" fontAlgn="base"/>
            <a:r>
              <a:rPr lang="it-IT" sz="2000" dirty="0" smtClean="0">
                <a:solidFill>
                  <a:schemeClr val="bg1"/>
                </a:solidFill>
              </a:rPr>
              <a:t>                                                                                                                      </a:t>
            </a:r>
            <a:endParaRPr lang="it-IT" sz="2000" dirty="0">
              <a:solidFill>
                <a:schemeClr val="bg1"/>
              </a:solidFill>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a:xfrm>
            <a:off x="6565392" y="6342507"/>
            <a:ext cx="2097278" cy="276999"/>
          </a:xfrm>
        </p:spPr>
        <p:txBody>
          <a:bodyPr/>
          <a:lstStyle/>
          <a:p>
            <a:pPr algn="l"/>
            <a:fld id="{B6F15528-21DE-4FAA-801E-634DDDAF4B2B}" type="slidenum">
              <a:rPr lang="it-IT" smtClean="0"/>
              <a:pPr algn="l"/>
              <a:t>17</a:t>
            </a:fld>
            <a:endParaRPr lang="it-IT" dirty="0"/>
          </a:p>
        </p:txBody>
      </p:sp>
      <p:pic>
        <p:nvPicPr>
          <p:cNvPr id="7" name="Immagine 6" descr="Nobel Medicina, a Yamanaka e Gurdon per cellule staminali pluripotenti indotte"/>
          <p:cNvPicPr/>
          <p:nvPr/>
        </p:nvPicPr>
        <p:blipFill>
          <a:blip r:embed="rId2" cstate="print"/>
          <a:srcRect/>
          <a:stretch>
            <a:fillRect/>
          </a:stretch>
        </p:blipFill>
        <p:spPr bwMode="auto">
          <a:xfrm>
            <a:off x="1892300" y="4857750"/>
            <a:ext cx="5105400" cy="1524000"/>
          </a:xfrm>
          <a:prstGeom prst="rect">
            <a:avLst/>
          </a:prstGeom>
          <a:noFill/>
          <a:ln w="25400">
            <a:solidFill>
              <a:srgbClr val="FFFF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78100" y="209550"/>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368300" y="1428750"/>
            <a:ext cx="8229600" cy="4383251"/>
          </a:xfrm>
          <a:prstGeom prst="rect">
            <a:avLst/>
          </a:prstGeom>
        </p:spPr>
        <p:txBody>
          <a:bodyPr vert="horz" wrap="square" lIns="0" tIns="12700" rIns="0" bIns="0" rtlCol="0">
            <a:spAutoFit/>
          </a:bodyPr>
          <a:lstStyle/>
          <a:p>
            <a:pPr algn="just" fontAlgn="base"/>
            <a:r>
              <a:rPr lang="it-IT" sz="2000" b="1" dirty="0" smtClean="0">
                <a:solidFill>
                  <a:srgbClr val="FFFF00"/>
                </a:solidFill>
              </a:rPr>
              <a:t>l’estrazione, </a:t>
            </a:r>
            <a:r>
              <a:rPr lang="it-IT" sz="2000" dirty="0" smtClean="0">
                <a:solidFill>
                  <a:schemeClr val="bg1"/>
                </a:solidFill>
              </a:rPr>
              <a:t>a fini di ricerca ed eventualmente di terapia, delle cellule staminali embrionali comporta la distruzione della blastocisti, l’ammasso di cellule in cui si configura lo zigote dopo quattro giorni dalla fecondazione. </a:t>
            </a:r>
            <a:endParaRPr lang="it-IT" sz="2000" dirty="0" smtClean="0">
              <a:solidFill>
                <a:schemeClr val="bg1"/>
              </a:solidFill>
            </a:endParaRPr>
          </a:p>
          <a:p>
            <a:pPr algn="just" fontAlgn="base"/>
            <a:r>
              <a:rPr lang="it-IT" sz="2000" b="1" dirty="0" smtClean="0">
                <a:solidFill>
                  <a:srgbClr val="FFFF00"/>
                </a:solidFill>
              </a:rPr>
              <a:t>La </a:t>
            </a:r>
            <a:r>
              <a:rPr lang="it-IT" sz="2000" b="1" dirty="0" smtClean="0">
                <a:solidFill>
                  <a:srgbClr val="FFFF00"/>
                </a:solidFill>
              </a:rPr>
              <a:t>blastocisti, </a:t>
            </a:r>
            <a:r>
              <a:rPr lang="it-IT" sz="2000" dirty="0" smtClean="0">
                <a:solidFill>
                  <a:schemeClr val="bg1"/>
                </a:solidFill>
              </a:rPr>
              <a:t>per diversi scienziati, è una persona vera e propria, dal momento che la vita, o se vogliamo la determinazione di un individuo vivente così come lo intendiamo, inizierebbe con il concepimento, cioè con la fecondazione di un ovulo da parte di uno spermatozoo. </a:t>
            </a:r>
          </a:p>
          <a:p>
            <a:pPr algn="just" fontAlgn="base"/>
            <a:r>
              <a:rPr lang="it-IT" sz="2000" b="1" dirty="0" smtClean="0">
                <a:solidFill>
                  <a:srgbClr val="FFFF00"/>
                </a:solidFill>
              </a:rPr>
              <a:t>Eliminare una blastocisti </a:t>
            </a:r>
            <a:r>
              <a:rPr lang="it-IT" sz="2000" dirty="0" smtClean="0">
                <a:solidFill>
                  <a:schemeClr val="bg1"/>
                </a:solidFill>
              </a:rPr>
              <a:t>significa non dare ad un individuo, così come lo intende il senso comune, la possibilità di vivere.</a:t>
            </a:r>
            <a:r>
              <a:rPr lang="it-IT" dirty="0" smtClean="0">
                <a:solidFill>
                  <a:schemeClr val="bg1"/>
                </a:solidFill>
              </a:rPr>
              <a:t>    </a:t>
            </a:r>
          </a:p>
          <a:p>
            <a:pPr algn="just" fontAlgn="base"/>
            <a:r>
              <a:rPr lang="it-IT" sz="2000" b="1" dirty="0" smtClean="0">
                <a:solidFill>
                  <a:srgbClr val="FFFF00"/>
                </a:solidFill>
              </a:rPr>
              <a:t>Nel suo articolo </a:t>
            </a:r>
            <a:r>
              <a:rPr lang="it-IT" sz="2000" dirty="0" smtClean="0">
                <a:solidFill>
                  <a:schemeClr val="bg1"/>
                </a:solidFill>
              </a:rPr>
              <a:t>“E io scommetto sulle cellule “ringiovanite””, apparso sull’ “Avvenire” (10 Marzo 2005), </a:t>
            </a:r>
            <a:r>
              <a:rPr lang="it-IT" sz="2000" dirty="0" err="1" smtClean="0">
                <a:solidFill>
                  <a:schemeClr val="bg1"/>
                </a:solidFill>
              </a:rPr>
              <a:t>Arrigoni</a:t>
            </a:r>
            <a:r>
              <a:rPr lang="it-IT" sz="2000" dirty="0" smtClean="0">
                <a:solidFill>
                  <a:schemeClr val="bg1"/>
                </a:solidFill>
              </a:rPr>
              <a:t> sostiene innanzitutto che diversi studi abbiano mostrato come le cellule staminali embrionali in coltura rivelino “</a:t>
            </a:r>
            <a:r>
              <a:rPr lang="it-IT" sz="2000" b="1" dirty="0" smtClean="0">
                <a:solidFill>
                  <a:srgbClr val="FFFF00"/>
                </a:solidFill>
              </a:rPr>
              <a:t>una spiccata tendenza a formare tumori</a:t>
            </a:r>
            <a:r>
              <a:rPr lang="it-IT" sz="2000" dirty="0" smtClean="0">
                <a:solidFill>
                  <a:schemeClr val="bg1"/>
                </a:solidFill>
              </a:rPr>
              <a:t>”.                  </a:t>
            </a:r>
            <a:r>
              <a:rPr lang="it-IT" sz="2400" dirty="0" smtClean="0">
                <a:solidFill>
                  <a:schemeClr val="bg1"/>
                </a:solidFill>
              </a:rPr>
              <a:t>     </a:t>
            </a:r>
            <a:endParaRPr lang="it-IT" sz="2000" dirty="0" smtClean="0">
              <a:solidFill>
                <a:schemeClr val="bg1"/>
              </a:solidFill>
            </a:endParaRPr>
          </a:p>
          <a:p>
            <a:pPr algn="just" fontAlgn="base"/>
            <a:r>
              <a:rPr lang="it-IT" sz="2000" dirty="0" smtClean="0">
                <a:solidFill>
                  <a:schemeClr val="bg1"/>
                </a:solidFill>
              </a:rPr>
              <a:t>                                                                                                   </a:t>
            </a:r>
            <a:endParaRPr lang="it-IT" sz="2000" dirty="0">
              <a:solidFill>
                <a:schemeClr val="bg1"/>
              </a:solidFill>
            </a:endParaRPr>
          </a:p>
        </p:txBody>
      </p:sp>
      <p:sp>
        <p:nvSpPr>
          <p:cNvPr id="5" name="Segnaposto data 4"/>
          <p:cNvSpPr>
            <a:spLocks noGrp="1"/>
          </p:cNvSpPr>
          <p:nvPr>
            <p:ph type="dt" sz="half" idx="6"/>
          </p:nvPr>
        </p:nvSpPr>
        <p:spPr>
          <a:xfrm>
            <a:off x="455930" y="6342507"/>
            <a:ext cx="2097278" cy="246221"/>
          </a:xfrm>
        </p:spPr>
        <p:txBody>
          <a:bodyPr/>
          <a:lstStyle/>
          <a:p>
            <a:fld id="{734AC0CE-094B-4C47-AEA8-B8A5CC3E3C28}" type="datetime1">
              <a:rPr lang="en-US" sz="1600" smtClean="0"/>
              <a:pPr/>
              <a:t>10/22/2019</a:t>
            </a:fld>
            <a:endParaRPr lang="en-US" sz="1600" dirty="0">
              <a:solidFill>
                <a:schemeClr val="bg1"/>
              </a:solidFill>
            </a:endParaRPr>
          </a:p>
        </p:txBody>
      </p:sp>
      <p:sp>
        <p:nvSpPr>
          <p:cNvPr id="6" name="Segnaposto numero diapositiva 5"/>
          <p:cNvSpPr>
            <a:spLocks noGrp="1"/>
          </p:cNvSpPr>
          <p:nvPr>
            <p:ph type="sldNum" sz="quarter" idx="7"/>
          </p:nvPr>
        </p:nvSpPr>
        <p:spPr>
          <a:xfrm>
            <a:off x="6565392" y="6342507"/>
            <a:ext cx="2097278" cy="276999"/>
          </a:xfrm>
        </p:spPr>
        <p:txBody>
          <a:bodyPr/>
          <a:lstStyle/>
          <a:p>
            <a:pPr algn="l"/>
            <a:fld id="{B6F15528-21DE-4FAA-801E-634DDDAF4B2B}" type="slidenum">
              <a:rPr lang="it-IT" smtClean="0"/>
              <a:pPr algn="l"/>
              <a:t>18</a:t>
            </a:fld>
            <a:endParaRPr lang="it-IT" dirty="0"/>
          </a:p>
        </p:txBody>
      </p:sp>
      <p:sp>
        <p:nvSpPr>
          <p:cNvPr id="8" name="CasellaDiTesto 7"/>
          <p:cNvSpPr txBox="1"/>
          <p:nvPr/>
        </p:nvSpPr>
        <p:spPr>
          <a:xfrm>
            <a:off x="292100" y="742950"/>
            <a:ext cx="8382000" cy="461665"/>
          </a:xfrm>
          <a:prstGeom prst="rect">
            <a:avLst/>
          </a:prstGeom>
          <a:noFill/>
        </p:spPr>
        <p:txBody>
          <a:bodyPr wrap="square" rtlCol="0">
            <a:spAutoFit/>
          </a:bodyPr>
          <a:lstStyle/>
          <a:p>
            <a:pPr algn="ctr"/>
            <a:r>
              <a:rPr lang="it-IT" sz="2400" b="1" dirty="0" smtClean="0">
                <a:solidFill>
                  <a:srgbClr val="FFFF00"/>
                </a:solidFill>
              </a:rPr>
              <a:t>Problemi etici. Contrari all’utilizzo delle cellule embrionali</a:t>
            </a:r>
            <a:endParaRPr lang="it-IT"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1000"/>
                                        <p:tgtEl>
                                          <p:spTgt spid="3">
                                            <p:txEl>
                                              <p:pRg st="3" end="3"/>
                                            </p:txEl>
                                          </p:spTgt>
                                        </p:tgtEl>
                                      </p:cBhvr>
                                    </p:animEffect>
                                    <p:anim calcmode="lin" valueType="num">
                                      <p:cBhvr>
                                        <p:cTn id="3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78100" y="209550"/>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368300" y="1428750"/>
            <a:ext cx="8229600" cy="5922134"/>
          </a:xfrm>
          <a:prstGeom prst="rect">
            <a:avLst/>
          </a:prstGeom>
        </p:spPr>
        <p:txBody>
          <a:bodyPr vert="horz" wrap="square" lIns="0" tIns="12700" rIns="0" bIns="0" rtlCol="0">
            <a:spAutoFit/>
          </a:bodyPr>
          <a:lstStyle/>
          <a:p>
            <a:pPr algn="just" fontAlgn="base"/>
            <a:r>
              <a:rPr lang="it-IT" sz="2000" b="1" dirty="0" smtClean="0">
                <a:solidFill>
                  <a:srgbClr val="FFFF00"/>
                </a:solidFill>
              </a:rPr>
              <a:t>Riportiamo uno stralcio di intervista </a:t>
            </a:r>
            <a:r>
              <a:rPr lang="it-IT" sz="2000" b="1" dirty="0" err="1" smtClean="0">
                <a:solidFill>
                  <a:srgbClr val="FFFF00"/>
                </a:solidFill>
              </a:rPr>
              <a:t>rilascita</a:t>
            </a:r>
            <a:r>
              <a:rPr lang="it-IT" sz="2000" b="1" dirty="0" smtClean="0">
                <a:solidFill>
                  <a:srgbClr val="FFFF00"/>
                </a:solidFill>
              </a:rPr>
              <a:t> ad Armando Massarenti </a:t>
            </a:r>
            <a:r>
              <a:rPr lang="it-IT" sz="2000" dirty="0" smtClean="0">
                <a:solidFill>
                  <a:schemeClr val="bg1"/>
                </a:solidFill>
              </a:rPr>
              <a:t>per il suo libro “</a:t>
            </a:r>
            <a:r>
              <a:rPr lang="it-IT" sz="2000" dirty="0" err="1" smtClean="0">
                <a:solidFill>
                  <a:schemeClr val="bg1"/>
                </a:solidFill>
              </a:rPr>
              <a:t>Staminalia</a:t>
            </a:r>
            <a:r>
              <a:rPr lang="it-IT" sz="2000" dirty="0" smtClean="0">
                <a:solidFill>
                  <a:schemeClr val="bg1"/>
                </a:solidFill>
              </a:rPr>
              <a:t>, le cellule “etiche” e i nemici della ricerca” (Guanda 2008, pp. 125-127). </a:t>
            </a:r>
          </a:p>
          <a:p>
            <a:pPr algn="just" fontAlgn="base"/>
            <a:r>
              <a:rPr lang="it-IT" sz="2000" b="1" dirty="0" smtClean="0">
                <a:solidFill>
                  <a:srgbClr val="FFFF00"/>
                </a:solidFill>
              </a:rPr>
              <a:t>“Credo molto fortemente </a:t>
            </a:r>
            <a:r>
              <a:rPr lang="it-IT" sz="2000" dirty="0" smtClean="0">
                <a:solidFill>
                  <a:schemeClr val="bg1"/>
                </a:solidFill>
              </a:rPr>
              <a:t>che sia necessario adottare tutte le possibili opportunità. Le cellule staminali embrionali umane hanno un potenziale enorme. Non abbiamo ancora raggiunto i risultati che vogliamo, ma il potenziale è assolutamente evidente. Non provare in questa direzione, non sondare tutte le possibilità, sarebbe da irresponsabili. </a:t>
            </a:r>
          </a:p>
          <a:p>
            <a:pPr algn="just" fontAlgn="base"/>
            <a:r>
              <a:rPr lang="it-IT" sz="2000" b="1" dirty="0" smtClean="0">
                <a:solidFill>
                  <a:srgbClr val="FFFF00"/>
                </a:solidFill>
              </a:rPr>
              <a:t>Il problema etico va impostato correttamente</a:t>
            </a:r>
            <a:r>
              <a:rPr lang="it-IT" sz="2000" dirty="0" smtClean="0">
                <a:solidFill>
                  <a:schemeClr val="bg1"/>
                </a:solidFill>
              </a:rPr>
              <a:t>, tenendo conto del seguente fatto. La società sarà sempre più composta da ottuagenari, questo farà sorgere un problema enorme. A quell’età le probabilità di contrarre malattie neurodegenerative come l’Alzheimer diventano enormi. </a:t>
            </a:r>
          </a:p>
          <a:p>
            <a:pPr algn="just" fontAlgn="base"/>
            <a:r>
              <a:rPr lang="it-IT" sz="2000" b="1" dirty="0" smtClean="0">
                <a:solidFill>
                  <a:srgbClr val="FFFF00"/>
                </a:solidFill>
              </a:rPr>
              <a:t>Noi non possiamo ignorarlo</a:t>
            </a:r>
            <a:r>
              <a:rPr lang="it-IT" sz="2000" dirty="0" smtClean="0">
                <a:solidFill>
                  <a:schemeClr val="bg1"/>
                </a:solidFill>
              </a:rPr>
              <a:t>. Dobbiamo provare ogni via almeno per contenere il fenomeno, per eliminare inutili sofferenze. Ed è questo che stiamo cercando di fare”. Continuando il Premio Nobel definisce “del tutto illogiche” le restrizioni a questo tipo di ricerca, in Italia come negli USA.</a:t>
            </a:r>
          </a:p>
          <a:p>
            <a:pPr algn="just" fontAlgn="base"/>
            <a:r>
              <a:rPr lang="it-IT" sz="2000" dirty="0" smtClean="0"/>
              <a:t/>
            </a:r>
            <a:br>
              <a:rPr lang="it-IT" sz="2000" dirty="0" smtClean="0"/>
            </a:br>
            <a:r>
              <a:rPr lang="it-IT" sz="2000" dirty="0" smtClean="0">
                <a:solidFill>
                  <a:schemeClr val="bg1"/>
                </a:solidFill>
              </a:rPr>
              <a:t>                </a:t>
            </a:r>
            <a:r>
              <a:rPr lang="it-IT" sz="2400" dirty="0" smtClean="0">
                <a:solidFill>
                  <a:schemeClr val="bg1"/>
                </a:solidFill>
              </a:rPr>
              <a:t>     </a:t>
            </a:r>
            <a:endParaRPr lang="it-IT" sz="2000" dirty="0" smtClean="0">
              <a:solidFill>
                <a:schemeClr val="bg1"/>
              </a:solidFill>
            </a:endParaRPr>
          </a:p>
          <a:p>
            <a:pPr algn="just" fontAlgn="base"/>
            <a:r>
              <a:rPr lang="it-IT" sz="2000" dirty="0" smtClean="0">
                <a:solidFill>
                  <a:schemeClr val="bg1"/>
                </a:solidFill>
              </a:rPr>
              <a:t>                                                                                                   </a:t>
            </a:r>
            <a:endParaRPr lang="it-IT" sz="2000" dirty="0">
              <a:solidFill>
                <a:schemeClr val="bg1"/>
              </a:solidFill>
            </a:endParaRPr>
          </a:p>
        </p:txBody>
      </p:sp>
      <p:sp>
        <p:nvSpPr>
          <p:cNvPr id="5" name="Segnaposto data 4"/>
          <p:cNvSpPr>
            <a:spLocks noGrp="1"/>
          </p:cNvSpPr>
          <p:nvPr>
            <p:ph type="dt" sz="half" idx="6"/>
          </p:nvPr>
        </p:nvSpPr>
        <p:spPr>
          <a:xfrm>
            <a:off x="455930" y="6342507"/>
            <a:ext cx="2097278" cy="246221"/>
          </a:xfrm>
        </p:spPr>
        <p:txBody>
          <a:bodyPr/>
          <a:lstStyle/>
          <a:p>
            <a:fld id="{734AC0CE-094B-4C47-AEA8-B8A5CC3E3C28}" type="datetime1">
              <a:rPr lang="en-US" sz="1600" smtClean="0"/>
              <a:pPr/>
              <a:t>10/22/2019</a:t>
            </a:fld>
            <a:endParaRPr lang="en-US" sz="1600" dirty="0">
              <a:solidFill>
                <a:schemeClr val="bg1"/>
              </a:solidFill>
            </a:endParaRPr>
          </a:p>
        </p:txBody>
      </p:sp>
      <p:sp>
        <p:nvSpPr>
          <p:cNvPr id="6" name="Segnaposto numero diapositiva 5"/>
          <p:cNvSpPr>
            <a:spLocks noGrp="1"/>
          </p:cNvSpPr>
          <p:nvPr>
            <p:ph type="sldNum" sz="quarter" idx="7"/>
          </p:nvPr>
        </p:nvSpPr>
        <p:spPr>
          <a:xfrm>
            <a:off x="6565392" y="6342507"/>
            <a:ext cx="2097278" cy="276999"/>
          </a:xfrm>
        </p:spPr>
        <p:txBody>
          <a:bodyPr/>
          <a:lstStyle/>
          <a:p>
            <a:pPr algn="l"/>
            <a:fld id="{B6F15528-21DE-4FAA-801E-634DDDAF4B2B}" type="slidenum">
              <a:rPr lang="it-IT" smtClean="0"/>
              <a:pPr algn="l"/>
              <a:t>19</a:t>
            </a:fld>
            <a:endParaRPr lang="it-IT" dirty="0"/>
          </a:p>
        </p:txBody>
      </p:sp>
      <p:sp>
        <p:nvSpPr>
          <p:cNvPr id="8" name="CasellaDiTesto 7"/>
          <p:cNvSpPr txBox="1"/>
          <p:nvPr/>
        </p:nvSpPr>
        <p:spPr>
          <a:xfrm>
            <a:off x="292100" y="742950"/>
            <a:ext cx="8382000" cy="461665"/>
          </a:xfrm>
          <a:prstGeom prst="rect">
            <a:avLst/>
          </a:prstGeom>
          <a:noFill/>
        </p:spPr>
        <p:txBody>
          <a:bodyPr wrap="square" rtlCol="0">
            <a:spAutoFit/>
          </a:bodyPr>
          <a:lstStyle/>
          <a:p>
            <a:pPr algn="ctr"/>
            <a:r>
              <a:rPr lang="it-IT" sz="2400" b="1" dirty="0" smtClean="0">
                <a:solidFill>
                  <a:srgbClr val="FFFF00"/>
                </a:solidFill>
              </a:rPr>
              <a:t>Problemi etici. Favorevoli all’utilizzo delle cellule embrionali</a:t>
            </a:r>
            <a:endParaRPr lang="it-IT"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1000"/>
                                        <p:tgtEl>
                                          <p:spTgt spid="3">
                                            <p:txEl>
                                              <p:pRg st="3" end="3"/>
                                            </p:txEl>
                                          </p:spTgt>
                                        </p:tgtEl>
                                      </p:cBhvr>
                                    </p:animEffect>
                                    <p:anim calcmode="lin" valueType="num">
                                      <p:cBhvr>
                                        <p:cTn id="3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63700" y="231647"/>
            <a:ext cx="5562600" cy="443711"/>
          </a:xfrm>
          <a:prstGeom prst="rect">
            <a:avLst/>
          </a:prstGeom>
        </p:spPr>
        <p:txBody>
          <a:bodyPr vert="horz" wrap="square" lIns="0" tIns="12700" rIns="0" bIns="0" rtlCol="0">
            <a:spAutoFit/>
          </a:bodyPr>
          <a:lstStyle/>
          <a:p>
            <a:pPr marL="12700" algn="ctr">
              <a:lnSpc>
                <a:spcPct val="100000"/>
              </a:lnSpc>
              <a:spcBef>
                <a:spcPts val="100"/>
              </a:spcBef>
            </a:pPr>
            <a:r>
              <a:rPr sz="2800" dirty="0"/>
              <a:t>LE CELLULE</a:t>
            </a:r>
            <a:r>
              <a:rPr sz="2800" spc="-55" dirty="0"/>
              <a:t> </a:t>
            </a:r>
            <a:r>
              <a:rPr sz="2800" spc="-5" dirty="0"/>
              <a:t>STAMINALI</a:t>
            </a:r>
            <a:endParaRPr spc="-5" dirty="0"/>
          </a:p>
        </p:txBody>
      </p:sp>
      <p:sp>
        <p:nvSpPr>
          <p:cNvPr id="4" name="object 4"/>
          <p:cNvSpPr txBox="1"/>
          <p:nvPr/>
        </p:nvSpPr>
        <p:spPr>
          <a:xfrm>
            <a:off x="292100" y="3714750"/>
            <a:ext cx="8584565" cy="2158924"/>
          </a:xfrm>
          <a:prstGeom prst="rect">
            <a:avLst/>
          </a:prstGeom>
        </p:spPr>
        <p:txBody>
          <a:bodyPr vert="horz" wrap="square" lIns="0" tIns="98425" rIns="0" bIns="0" rtlCol="0">
            <a:spAutoFit/>
          </a:bodyPr>
          <a:lstStyle/>
          <a:p>
            <a:pPr marL="12700" algn="ctr">
              <a:lnSpc>
                <a:spcPct val="100000"/>
              </a:lnSpc>
              <a:spcBef>
                <a:spcPts val="775"/>
              </a:spcBef>
            </a:pPr>
            <a:r>
              <a:rPr sz="3200" b="1" spc="-5" dirty="0">
                <a:solidFill>
                  <a:srgbClr val="FFFF00"/>
                </a:solidFill>
                <a:uFill>
                  <a:solidFill>
                    <a:srgbClr val="FFFF00"/>
                  </a:solidFill>
                </a:uFill>
                <a:latin typeface="Times New Roman"/>
                <a:cs typeface="Times New Roman"/>
              </a:rPr>
              <a:t>Cosa sono le cellule</a:t>
            </a:r>
            <a:r>
              <a:rPr sz="3200" b="1" spc="-10" dirty="0">
                <a:solidFill>
                  <a:srgbClr val="FFFF00"/>
                </a:solidFill>
                <a:uFill>
                  <a:solidFill>
                    <a:srgbClr val="FFFF00"/>
                  </a:solidFill>
                </a:uFill>
                <a:latin typeface="Times New Roman"/>
                <a:cs typeface="Times New Roman"/>
              </a:rPr>
              <a:t> </a:t>
            </a:r>
            <a:r>
              <a:rPr sz="3200" b="1" spc="-5" dirty="0">
                <a:solidFill>
                  <a:srgbClr val="FFFF00"/>
                </a:solidFill>
                <a:uFill>
                  <a:solidFill>
                    <a:srgbClr val="FFFF00"/>
                  </a:solidFill>
                </a:uFill>
                <a:latin typeface="Times New Roman"/>
                <a:cs typeface="Times New Roman"/>
              </a:rPr>
              <a:t>staminali</a:t>
            </a:r>
            <a:r>
              <a:rPr sz="3200" b="1" spc="-5" dirty="0">
                <a:solidFill>
                  <a:srgbClr val="FFFF00"/>
                </a:solidFill>
                <a:latin typeface="Times New Roman"/>
                <a:cs typeface="Times New Roman"/>
              </a:rPr>
              <a:t>?</a:t>
            </a:r>
            <a:endParaRPr sz="3200" dirty="0">
              <a:latin typeface="Times New Roman"/>
              <a:cs typeface="Times New Roman"/>
            </a:endParaRPr>
          </a:p>
          <a:p>
            <a:pPr marL="12700" marR="5080" algn="just">
              <a:lnSpc>
                <a:spcPct val="100000"/>
              </a:lnSpc>
              <a:spcBef>
                <a:spcPts val="680"/>
              </a:spcBef>
            </a:pPr>
            <a:r>
              <a:rPr sz="2400" b="1" spc="-5" dirty="0" err="1" smtClean="0">
                <a:solidFill>
                  <a:srgbClr val="FFFF00"/>
                </a:solidFill>
                <a:latin typeface="Times New Roman"/>
                <a:cs typeface="Times New Roman"/>
              </a:rPr>
              <a:t>Sono</a:t>
            </a:r>
            <a:r>
              <a:rPr sz="2400" b="1" spc="-5" dirty="0" smtClean="0">
                <a:solidFill>
                  <a:srgbClr val="FFFF00"/>
                </a:solidFill>
                <a:latin typeface="Times New Roman"/>
                <a:cs typeface="Times New Roman"/>
              </a:rPr>
              <a:t> cellule “</a:t>
            </a:r>
            <a:r>
              <a:rPr sz="2400" b="1" spc="-5" dirty="0" err="1" smtClean="0">
                <a:solidFill>
                  <a:srgbClr val="FFFF00"/>
                </a:solidFill>
                <a:latin typeface="Times New Roman"/>
                <a:cs typeface="Times New Roman"/>
              </a:rPr>
              <a:t>bambine</a:t>
            </a:r>
            <a:r>
              <a:rPr sz="2400" b="1" spc="-5" dirty="0" smtClean="0">
                <a:solidFill>
                  <a:srgbClr val="FFFF00"/>
                </a:solidFill>
                <a:latin typeface="Times New Roman"/>
                <a:cs typeface="Times New Roman"/>
              </a:rPr>
              <a:t>” non </a:t>
            </a:r>
            <a:r>
              <a:rPr sz="2400" b="1" spc="-5" dirty="0" err="1" smtClean="0">
                <a:solidFill>
                  <a:srgbClr val="FFFF00"/>
                </a:solidFill>
                <a:latin typeface="Times New Roman"/>
                <a:cs typeface="Times New Roman"/>
              </a:rPr>
              <a:t>ancora</a:t>
            </a:r>
            <a:r>
              <a:rPr sz="2400" b="1" spc="-5" dirty="0" smtClean="0">
                <a:solidFill>
                  <a:srgbClr val="FFFF00"/>
                </a:solidFill>
                <a:latin typeface="Times New Roman"/>
                <a:cs typeface="Times New Roman"/>
              </a:rPr>
              <a:t> </a:t>
            </a:r>
            <a:r>
              <a:rPr sz="2400" b="1" spc="-5" dirty="0" err="1" smtClean="0">
                <a:solidFill>
                  <a:srgbClr val="FFFF00"/>
                </a:solidFill>
                <a:latin typeface="Times New Roman"/>
                <a:cs typeface="Times New Roman"/>
              </a:rPr>
              <a:t>differenziate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cioè</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che</a:t>
            </a:r>
            <a:r>
              <a:rPr sz="2400" spc="-5" dirty="0" smtClean="0">
                <a:solidFill>
                  <a:schemeClr val="bg1"/>
                </a:solidFill>
                <a:latin typeface="Times New Roman"/>
                <a:cs typeface="Times New Roman"/>
              </a:rPr>
              <a:t>  non </a:t>
            </a:r>
            <a:r>
              <a:rPr sz="2400" spc="-5" dirty="0" err="1" smtClean="0">
                <a:solidFill>
                  <a:schemeClr val="bg1"/>
                </a:solidFill>
                <a:latin typeface="Times New Roman"/>
                <a:cs typeface="Times New Roman"/>
              </a:rPr>
              <a:t>hanno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ancora</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assunto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una</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funzione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specifica</a:t>
            </a:r>
            <a:r>
              <a:rPr sz="2400" spc="-5" dirty="0" smtClean="0">
                <a:solidFill>
                  <a:schemeClr val="bg1"/>
                </a:solidFill>
                <a:latin typeface="Times New Roman"/>
                <a:cs typeface="Times New Roman"/>
              </a:rPr>
              <a:t> </a:t>
            </a:r>
            <a:r>
              <a:rPr sz="2400" dirty="0" smtClean="0">
                <a:solidFill>
                  <a:schemeClr val="bg1"/>
                </a:solidFill>
                <a:latin typeface="Times New Roman"/>
                <a:cs typeface="Times New Roman"/>
              </a:rPr>
              <a:t>e </a:t>
            </a:r>
            <a:r>
              <a:rPr sz="2400" spc="-5" dirty="0" err="1" smtClean="0">
                <a:solidFill>
                  <a:schemeClr val="bg1"/>
                </a:solidFill>
                <a:latin typeface="Times New Roman"/>
                <a:cs typeface="Times New Roman"/>
              </a:rPr>
              <a:t>che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si</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trovano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nell’organismo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adulto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sangue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midollo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osseo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nella</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pelle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ecc</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feto</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nell’embrione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nel</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cordone</a:t>
            </a:r>
            <a:r>
              <a:rPr sz="2400" spc="-5" dirty="0" smtClean="0">
                <a:solidFill>
                  <a:schemeClr val="bg1"/>
                </a:solidFill>
                <a:latin typeface="Times New Roman"/>
                <a:cs typeface="Times New Roman"/>
              </a:rPr>
              <a:t>  </a:t>
            </a:r>
            <a:r>
              <a:rPr sz="2400" spc="-5" dirty="0" err="1" smtClean="0">
                <a:solidFill>
                  <a:schemeClr val="bg1"/>
                </a:solidFill>
                <a:latin typeface="Times New Roman"/>
                <a:cs typeface="Times New Roman"/>
              </a:rPr>
              <a:t>ombelicale</a:t>
            </a:r>
            <a:r>
              <a:rPr sz="2400" spc="-5" dirty="0" smtClean="0">
                <a:solidFill>
                  <a:schemeClr val="bg1"/>
                </a:solidFill>
                <a:latin typeface="Times New Roman"/>
                <a:cs typeface="Times New Roman"/>
              </a:rPr>
              <a:t>. </a:t>
            </a:r>
            <a:endParaRPr lang="it-IT" sz="2400" spc="-5" dirty="0" smtClean="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327FB69C-0C48-4B23-B075-25E30EAC2448}"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2</a:t>
            </a:fld>
            <a:endParaRPr lang="it-IT"/>
          </a:p>
        </p:txBody>
      </p:sp>
      <p:pic>
        <p:nvPicPr>
          <p:cNvPr id="2050" name="Picture 2" descr="C:\Users\Master\Desktop\Raccolta foto\foto PPT\cellule e ormoni\sta pelle.jpg"/>
          <p:cNvPicPr>
            <a:picLocks noChangeAspect="1" noChangeArrowheads="1"/>
          </p:cNvPicPr>
          <p:nvPr/>
        </p:nvPicPr>
        <p:blipFill>
          <a:blip r:embed="rId2" cstate="print"/>
          <a:srcRect/>
          <a:stretch>
            <a:fillRect/>
          </a:stretch>
        </p:blipFill>
        <p:spPr bwMode="auto">
          <a:xfrm>
            <a:off x="2120900" y="819150"/>
            <a:ext cx="4721804" cy="289560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4)">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5900" y="2343150"/>
            <a:ext cx="8534400" cy="1782539"/>
          </a:xfrm>
          <a:prstGeom prst="rect">
            <a:avLst/>
          </a:prstGeom>
        </p:spPr>
        <p:txBody>
          <a:bodyPr vert="horz" wrap="square" lIns="0" tIns="12700" rIns="0" bIns="0" rtlCol="0">
            <a:spAutoFit/>
          </a:bodyPr>
          <a:lstStyle/>
          <a:p>
            <a:pPr marL="12700" algn="ctr">
              <a:lnSpc>
                <a:spcPct val="100000"/>
              </a:lnSpc>
              <a:spcBef>
                <a:spcPts val="100"/>
              </a:spcBef>
            </a:pPr>
            <a:r>
              <a:rPr lang="it-IT" sz="11500" dirty="0" smtClean="0"/>
              <a:t>FINE</a:t>
            </a:r>
            <a:endParaRPr sz="11500" spc="-5" dirty="0"/>
          </a:p>
        </p:txBody>
      </p:sp>
      <p:sp>
        <p:nvSpPr>
          <p:cNvPr id="6" name="Segnaposto data 5"/>
          <p:cNvSpPr>
            <a:spLocks noGrp="1"/>
          </p:cNvSpPr>
          <p:nvPr>
            <p:ph type="dt" sz="half" idx="6"/>
          </p:nvPr>
        </p:nvSpPr>
        <p:spPr/>
        <p:txBody>
          <a:bodyPr/>
          <a:lstStyle/>
          <a:p>
            <a:fld id="{4BABAA90-75F4-4C03-B5C2-007B48F0CE18}" type="datetime1">
              <a:rPr lang="en-US" smtClean="0"/>
              <a:pPr/>
              <a:t>10/22/2019</a:t>
            </a:fld>
            <a:endParaRPr lang="en-US"/>
          </a:p>
        </p:txBody>
      </p:sp>
      <p:sp>
        <p:nvSpPr>
          <p:cNvPr id="7" name="Segnaposto numero diapositiva 6"/>
          <p:cNvSpPr>
            <a:spLocks noGrp="1"/>
          </p:cNvSpPr>
          <p:nvPr>
            <p:ph type="sldNum" sz="quarter" idx="7"/>
          </p:nvPr>
        </p:nvSpPr>
        <p:spPr/>
        <p:txBody>
          <a:bodyPr/>
          <a:lstStyle/>
          <a:p>
            <a:fld id="{B6F15528-21DE-4FAA-801E-634DDDAF4B2B}" type="slidenum">
              <a:rPr lang="it-IT" smtClean="0"/>
              <a:pPr/>
              <a:t>20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0900" y="285750"/>
            <a:ext cx="5181600" cy="443711"/>
          </a:xfrm>
          <a:prstGeom prst="rect">
            <a:avLst/>
          </a:prstGeom>
        </p:spPr>
        <p:txBody>
          <a:bodyPr vert="horz" wrap="square" lIns="0" tIns="12700" rIns="0" bIns="0" rtlCol="0">
            <a:spAutoFit/>
          </a:bodyPr>
          <a:lstStyle/>
          <a:p>
            <a:pPr marL="12700">
              <a:lnSpc>
                <a:spcPct val="100000"/>
              </a:lnSpc>
              <a:spcBef>
                <a:spcPts val="100"/>
              </a:spcBef>
            </a:pPr>
            <a:r>
              <a:rPr sz="2800" dirty="0"/>
              <a:t>LE CELLULE</a:t>
            </a:r>
            <a:r>
              <a:rPr sz="2800" spc="-55" dirty="0"/>
              <a:t> </a:t>
            </a:r>
            <a:r>
              <a:rPr sz="2800" spc="-5" dirty="0"/>
              <a:t>STAMINALI</a:t>
            </a:r>
          </a:p>
        </p:txBody>
      </p:sp>
      <p:sp>
        <p:nvSpPr>
          <p:cNvPr id="4" name="object 4"/>
          <p:cNvSpPr txBox="1"/>
          <p:nvPr/>
        </p:nvSpPr>
        <p:spPr>
          <a:xfrm>
            <a:off x="292100" y="3943350"/>
            <a:ext cx="8503920" cy="2121093"/>
          </a:xfrm>
          <a:prstGeom prst="rect">
            <a:avLst/>
          </a:prstGeom>
        </p:spPr>
        <p:txBody>
          <a:bodyPr vert="horz" wrap="square" lIns="0" tIns="109220" rIns="0" bIns="0" rtlCol="0">
            <a:spAutoFit/>
          </a:bodyPr>
          <a:lstStyle/>
          <a:p>
            <a:pPr algn="ctr">
              <a:lnSpc>
                <a:spcPct val="100000"/>
              </a:lnSpc>
              <a:spcBef>
                <a:spcPts val="860"/>
              </a:spcBef>
            </a:pPr>
            <a:r>
              <a:rPr sz="2800" b="1" spc="-5" dirty="0">
                <a:solidFill>
                  <a:srgbClr val="FFFF00"/>
                </a:solidFill>
                <a:uFill>
                  <a:solidFill>
                    <a:srgbClr val="FFFF00"/>
                  </a:solidFill>
                </a:uFill>
                <a:latin typeface="Times New Roman"/>
                <a:cs typeface="Times New Roman"/>
              </a:rPr>
              <a:t>Perché sono studiate con tanto</a:t>
            </a:r>
            <a:r>
              <a:rPr sz="2800" b="1" spc="30" dirty="0">
                <a:solidFill>
                  <a:srgbClr val="FFFF00"/>
                </a:solidFill>
                <a:uFill>
                  <a:solidFill>
                    <a:srgbClr val="FFFF00"/>
                  </a:solidFill>
                </a:uFill>
                <a:latin typeface="Times New Roman"/>
                <a:cs typeface="Times New Roman"/>
              </a:rPr>
              <a:t> </a:t>
            </a:r>
            <a:r>
              <a:rPr sz="2800" b="1" spc="-5" dirty="0">
                <a:solidFill>
                  <a:srgbClr val="FFFF00"/>
                </a:solidFill>
                <a:uFill>
                  <a:solidFill>
                    <a:srgbClr val="FFFF00"/>
                  </a:solidFill>
                </a:uFill>
                <a:latin typeface="Times New Roman"/>
                <a:cs typeface="Times New Roman"/>
              </a:rPr>
              <a:t>interesse</a:t>
            </a:r>
            <a:r>
              <a:rPr sz="2400" b="1" spc="-5" dirty="0">
                <a:solidFill>
                  <a:srgbClr val="FFFF00"/>
                </a:solidFill>
                <a:latin typeface="Times New Roman"/>
                <a:cs typeface="Times New Roman"/>
              </a:rPr>
              <a:t>?</a:t>
            </a:r>
            <a:endParaRPr sz="2400" b="1" dirty="0">
              <a:solidFill>
                <a:srgbClr val="FFFF00"/>
              </a:solidFill>
              <a:latin typeface="Times New Roman"/>
              <a:cs typeface="Times New Roman"/>
            </a:endParaRPr>
          </a:p>
          <a:p>
            <a:pPr marL="12065" marR="5080" algn="just">
              <a:lnSpc>
                <a:spcPct val="100000"/>
              </a:lnSpc>
              <a:spcBef>
                <a:spcPts val="765"/>
              </a:spcBef>
            </a:pPr>
            <a:r>
              <a:rPr sz="2400" b="1" spc="-5" dirty="0">
                <a:solidFill>
                  <a:schemeClr val="bg1"/>
                </a:solidFill>
                <a:latin typeface="Times New Roman"/>
                <a:cs typeface="Times New Roman"/>
              </a:rPr>
              <a:t>Per la possibilità di ricavarne tessuti, parti di organo  o addirittura organi interi da utilizzare come “pezzi  di ricambio” per curare malattie degenerative o  lesioni, anche se per ottenere ciò bisogna passare  attraverso processi molto</a:t>
            </a:r>
            <a:r>
              <a:rPr sz="2400" b="1" spc="15" dirty="0">
                <a:solidFill>
                  <a:schemeClr val="bg1"/>
                </a:solidFill>
                <a:latin typeface="Times New Roman"/>
                <a:cs typeface="Times New Roman"/>
              </a:rPr>
              <a:t> </a:t>
            </a:r>
            <a:r>
              <a:rPr sz="2400" b="1" spc="-5" dirty="0">
                <a:solidFill>
                  <a:schemeClr val="bg1"/>
                </a:solidFill>
                <a:latin typeface="Times New Roman"/>
                <a:cs typeface="Times New Roman"/>
              </a:rPr>
              <a:t>complessi.</a:t>
            </a:r>
            <a:endParaRPr sz="2400" b="1" dirty="0">
              <a:solidFill>
                <a:schemeClr val="bg1"/>
              </a:solidFill>
              <a:latin typeface="Times New Roman"/>
              <a:cs typeface="Times New Roman"/>
            </a:endParaRPr>
          </a:p>
        </p:txBody>
      </p:sp>
      <p:sp>
        <p:nvSpPr>
          <p:cNvPr id="5" name="Segnaposto data 4"/>
          <p:cNvSpPr>
            <a:spLocks noGrp="1"/>
          </p:cNvSpPr>
          <p:nvPr>
            <p:ph type="dt" sz="half" idx="6"/>
          </p:nvPr>
        </p:nvSpPr>
        <p:spPr/>
        <p:txBody>
          <a:bodyPr/>
          <a:lstStyle/>
          <a:p>
            <a:fld id="{D984127C-09AD-4B11-9428-D52BF11361C0}" type="datetime1">
              <a:rPr lang="en-US" smtClean="0"/>
              <a:pPr/>
              <a:t>10/22/2019</a:t>
            </a:fld>
            <a:endParaRPr lang="en-US"/>
          </a:p>
        </p:txBody>
      </p:sp>
      <p:sp>
        <p:nvSpPr>
          <p:cNvPr id="6" name="Segnaposto numero diapositiva 5"/>
          <p:cNvSpPr>
            <a:spLocks noGrp="1"/>
          </p:cNvSpPr>
          <p:nvPr>
            <p:ph type="sldNum" sz="quarter" idx="7"/>
          </p:nvPr>
        </p:nvSpPr>
        <p:spPr/>
        <p:txBody>
          <a:bodyPr/>
          <a:lstStyle/>
          <a:p>
            <a:fld id="{B6F15528-21DE-4FAA-801E-634DDDAF4B2B}" type="slidenum">
              <a:rPr lang="it-IT" smtClean="0"/>
              <a:pPr/>
              <a:t>3</a:t>
            </a:fld>
            <a:endParaRPr lang="it-IT"/>
          </a:p>
        </p:txBody>
      </p:sp>
      <p:pic>
        <p:nvPicPr>
          <p:cNvPr id="4098" name="Picture 2" descr="C:\Users\Master\Desktop\Raccolta foto\foto PPT\cellule e ormoni\sta7.jpg"/>
          <p:cNvPicPr>
            <a:picLocks noChangeAspect="1" noChangeArrowheads="1"/>
          </p:cNvPicPr>
          <p:nvPr/>
        </p:nvPicPr>
        <p:blipFill>
          <a:blip r:embed="rId2" cstate="print"/>
          <a:srcRect/>
          <a:stretch>
            <a:fillRect/>
          </a:stretch>
        </p:blipFill>
        <p:spPr bwMode="auto">
          <a:xfrm>
            <a:off x="2501900" y="971550"/>
            <a:ext cx="3733800" cy="2899186"/>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4)">
                                      <p:cBhvr>
                                        <p:cTn id="7" dur="2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0700" y="376323"/>
            <a:ext cx="8077200" cy="1051560"/>
          </a:xfrm>
          <a:prstGeom prst="rect">
            <a:avLst/>
          </a:prstGeom>
        </p:spPr>
        <p:txBody>
          <a:bodyPr vert="horz" wrap="square" lIns="0" tIns="64769" rIns="0" bIns="0" rtlCol="0">
            <a:spAutoFit/>
          </a:bodyPr>
          <a:lstStyle/>
          <a:p>
            <a:pPr marL="12700" algn="ctr">
              <a:lnSpc>
                <a:spcPct val="100000"/>
              </a:lnSpc>
              <a:spcBef>
                <a:spcPts val="509"/>
              </a:spcBef>
            </a:pPr>
            <a:r>
              <a:rPr sz="2800" spc="-5" dirty="0"/>
              <a:t>SVILUPPO </a:t>
            </a:r>
            <a:r>
              <a:rPr sz="2800" dirty="0"/>
              <a:t>E</a:t>
            </a:r>
            <a:r>
              <a:rPr sz="2800" spc="-65" dirty="0"/>
              <a:t> </a:t>
            </a:r>
            <a:r>
              <a:rPr sz="2800" spc="-5" dirty="0"/>
              <a:t>DIFFERENZIAMENTO</a:t>
            </a:r>
            <a:endParaRPr sz="2800" dirty="0"/>
          </a:p>
          <a:p>
            <a:pPr algn="ctr">
              <a:lnSpc>
                <a:spcPct val="100000"/>
              </a:lnSpc>
              <a:spcBef>
                <a:spcPts val="465"/>
              </a:spcBef>
              <a:tabLst>
                <a:tab pos="2195830" algn="l"/>
              </a:tabLst>
            </a:pPr>
            <a:r>
              <a:rPr sz="3200" spc="-5" dirty="0"/>
              <a:t>2</a:t>
            </a:r>
            <a:r>
              <a:rPr sz="1950" spc="-7" baseline="59829" dirty="0">
                <a:solidFill>
                  <a:srgbClr val="FFFFFF"/>
                </a:solidFill>
              </a:rPr>
              <a:t>4</a:t>
            </a:r>
            <a:r>
              <a:rPr sz="1950" baseline="59829" dirty="0">
                <a:solidFill>
                  <a:srgbClr val="FFFFFF"/>
                </a:solidFill>
              </a:rPr>
              <a:t>3</a:t>
            </a:r>
            <a:r>
              <a:rPr sz="1950" spc="-127" baseline="59829" dirty="0">
                <a:solidFill>
                  <a:srgbClr val="FFFFFF"/>
                </a:solidFill>
              </a:rPr>
              <a:t> </a:t>
            </a:r>
            <a:r>
              <a:rPr sz="3200" spc="-5" dirty="0" smtClean="0"/>
              <a:t>=</a:t>
            </a:r>
            <a:r>
              <a:rPr lang="it-IT" sz="3200" spc="-5" dirty="0" smtClean="0"/>
              <a:t> </a:t>
            </a:r>
            <a:r>
              <a:rPr sz="3200" spc="-5" dirty="0" smtClean="0"/>
              <a:t>8.796.093.022.208</a:t>
            </a:r>
            <a:endParaRPr sz="3200" dirty="0"/>
          </a:p>
        </p:txBody>
      </p:sp>
      <p:sp>
        <p:nvSpPr>
          <p:cNvPr id="3" name="object 3"/>
          <p:cNvSpPr txBox="1"/>
          <p:nvPr/>
        </p:nvSpPr>
        <p:spPr>
          <a:xfrm>
            <a:off x="3750436" y="1527048"/>
            <a:ext cx="4556760" cy="452755"/>
          </a:xfrm>
          <a:prstGeom prst="rect">
            <a:avLst/>
          </a:prstGeom>
        </p:spPr>
        <p:txBody>
          <a:bodyPr vert="horz" wrap="square" lIns="0" tIns="12700" rIns="0" bIns="0" rtlCol="0">
            <a:spAutoFit/>
          </a:bodyPr>
          <a:lstStyle/>
          <a:p>
            <a:pPr marL="12700">
              <a:lnSpc>
                <a:spcPct val="100000"/>
              </a:lnSpc>
              <a:spcBef>
                <a:spcPts val="100"/>
              </a:spcBef>
            </a:pPr>
            <a:r>
              <a:rPr sz="2800" b="1" spc="-5" dirty="0">
                <a:solidFill>
                  <a:srgbClr val="FFFF00"/>
                </a:solidFill>
                <a:latin typeface="Times New Roman"/>
                <a:cs typeface="Times New Roman"/>
              </a:rPr>
              <a:t>numero delle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risultanti</a:t>
            </a:r>
            <a:endParaRPr sz="2800" dirty="0">
              <a:latin typeface="Times New Roman"/>
              <a:cs typeface="Times New Roman"/>
            </a:endParaRPr>
          </a:p>
        </p:txBody>
      </p:sp>
      <p:sp>
        <p:nvSpPr>
          <p:cNvPr id="4" name="object 4"/>
          <p:cNvSpPr txBox="1"/>
          <p:nvPr/>
        </p:nvSpPr>
        <p:spPr>
          <a:xfrm>
            <a:off x="1130300" y="1504950"/>
            <a:ext cx="2330703" cy="443711"/>
          </a:xfrm>
          <a:prstGeom prst="rect">
            <a:avLst/>
          </a:prstGeom>
        </p:spPr>
        <p:txBody>
          <a:bodyPr vert="horz" wrap="square" lIns="0" tIns="12700" rIns="0" bIns="0" rtlCol="0">
            <a:spAutoFit/>
          </a:bodyPr>
          <a:lstStyle/>
          <a:p>
            <a:pPr marL="12700">
              <a:lnSpc>
                <a:spcPct val="100000"/>
              </a:lnSpc>
              <a:spcBef>
                <a:spcPts val="100"/>
              </a:spcBef>
            </a:pPr>
            <a:r>
              <a:rPr sz="2800" b="1" spc="-5" dirty="0">
                <a:solidFill>
                  <a:srgbClr val="FFFF00"/>
                </a:solidFill>
                <a:latin typeface="Times New Roman"/>
                <a:cs typeface="Times New Roman"/>
              </a:rPr>
              <a:t>numero</a:t>
            </a:r>
            <a:r>
              <a:rPr sz="2800" b="1" spc="-80" dirty="0">
                <a:solidFill>
                  <a:srgbClr val="FFFF00"/>
                </a:solidFill>
                <a:latin typeface="Times New Roman"/>
                <a:cs typeface="Times New Roman"/>
              </a:rPr>
              <a:t> </a:t>
            </a:r>
            <a:r>
              <a:rPr sz="2800" b="1" spc="-5" dirty="0">
                <a:solidFill>
                  <a:srgbClr val="FFFF00"/>
                </a:solidFill>
                <a:latin typeface="Times New Roman"/>
                <a:cs typeface="Times New Roman"/>
              </a:rPr>
              <a:t>mitosi</a:t>
            </a:r>
            <a:endParaRPr sz="2800" b="1" dirty="0">
              <a:solidFill>
                <a:srgbClr val="FFFF00"/>
              </a:solidFill>
              <a:latin typeface="Times New Roman"/>
              <a:cs typeface="Times New Roman"/>
            </a:endParaRPr>
          </a:p>
        </p:txBody>
      </p:sp>
      <p:sp>
        <p:nvSpPr>
          <p:cNvPr id="5" name="object 5"/>
          <p:cNvSpPr txBox="1"/>
          <p:nvPr/>
        </p:nvSpPr>
        <p:spPr>
          <a:xfrm>
            <a:off x="520700" y="2209800"/>
            <a:ext cx="8077200" cy="3561873"/>
          </a:xfrm>
          <a:prstGeom prst="rect">
            <a:avLst/>
          </a:prstGeom>
        </p:spPr>
        <p:txBody>
          <a:bodyPr vert="horz" wrap="square" lIns="0" tIns="12065" rIns="0" bIns="0" rtlCol="0">
            <a:spAutoFit/>
          </a:bodyPr>
          <a:lstStyle/>
          <a:p>
            <a:pPr marL="12065" marR="5080" indent="-1270" algn="just">
              <a:lnSpc>
                <a:spcPct val="100000"/>
              </a:lnSpc>
              <a:spcBef>
                <a:spcPts val="95"/>
              </a:spcBef>
            </a:pPr>
            <a:r>
              <a:rPr sz="3200" b="1" spc="-5" dirty="0">
                <a:solidFill>
                  <a:schemeClr val="bg1"/>
                </a:solidFill>
                <a:latin typeface="Times New Roman"/>
                <a:cs typeface="Times New Roman"/>
              </a:rPr>
              <a:t>Il corpo umano adulto </a:t>
            </a:r>
            <a:r>
              <a:rPr sz="3200" spc="-5" dirty="0">
                <a:solidFill>
                  <a:srgbClr val="FFFF00"/>
                </a:solidFill>
                <a:latin typeface="Times New Roman"/>
                <a:cs typeface="Times New Roman"/>
              </a:rPr>
              <a:t>è formato da  circa 100.000 mld di cellule, per cui  basterebbero 45 o 46 divisioni  cellulari dell’uovo fecondato per  formare un essere</a:t>
            </a:r>
            <a:r>
              <a:rPr sz="3200" dirty="0">
                <a:solidFill>
                  <a:srgbClr val="FFFF00"/>
                </a:solidFill>
                <a:latin typeface="Times New Roman"/>
                <a:cs typeface="Times New Roman"/>
              </a:rPr>
              <a:t> </a:t>
            </a:r>
            <a:r>
              <a:rPr sz="3200" spc="-5" dirty="0">
                <a:solidFill>
                  <a:srgbClr val="FFFF00"/>
                </a:solidFill>
                <a:latin typeface="Times New Roman"/>
                <a:cs typeface="Times New Roman"/>
              </a:rPr>
              <a:t>umano.</a:t>
            </a:r>
            <a:endParaRPr sz="3200" dirty="0">
              <a:latin typeface="Times New Roman"/>
              <a:cs typeface="Times New Roman"/>
            </a:endParaRPr>
          </a:p>
          <a:p>
            <a:pPr marR="220979" algn="just">
              <a:lnSpc>
                <a:spcPct val="100000"/>
              </a:lnSpc>
              <a:spcBef>
                <a:spcPts val="750"/>
              </a:spcBef>
            </a:pPr>
            <a:r>
              <a:rPr sz="3200" b="1" spc="-5" dirty="0">
                <a:solidFill>
                  <a:schemeClr val="bg1"/>
                </a:solidFill>
                <a:latin typeface="Times New Roman"/>
                <a:cs typeface="Times New Roman"/>
              </a:rPr>
              <a:t>In realtà le cellule </a:t>
            </a:r>
            <a:r>
              <a:rPr sz="3200" spc="-5" dirty="0">
                <a:solidFill>
                  <a:srgbClr val="FFFF00"/>
                </a:solidFill>
                <a:latin typeface="Times New Roman"/>
                <a:cs typeface="Times New Roman"/>
              </a:rPr>
              <a:t>che si formano  durante lo sviluppo sono diverse  dall’uovo da cui derivano  (differenziamento)</a:t>
            </a:r>
            <a:endParaRPr sz="3200" dirty="0">
              <a:latin typeface="Times New Roman"/>
              <a:cs typeface="Times New Roman"/>
            </a:endParaRPr>
          </a:p>
        </p:txBody>
      </p:sp>
      <p:sp>
        <p:nvSpPr>
          <p:cNvPr id="6" name="Segnaposto data 5"/>
          <p:cNvSpPr>
            <a:spLocks noGrp="1"/>
          </p:cNvSpPr>
          <p:nvPr>
            <p:ph type="dt" sz="half" idx="6"/>
          </p:nvPr>
        </p:nvSpPr>
        <p:spPr/>
        <p:txBody>
          <a:bodyPr/>
          <a:lstStyle/>
          <a:p>
            <a:fld id="{846D9D93-5023-4124-B999-502555191DA0}" type="datetime1">
              <a:rPr lang="en-US" smtClean="0"/>
              <a:pPr/>
              <a:t>10/22/2019</a:t>
            </a:fld>
            <a:endParaRPr lang="en-US"/>
          </a:p>
        </p:txBody>
      </p:sp>
      <p:sp>
        <p:nvSpPr>
          <p:cNvPr id="7" name="Segnaposto numero diapositiva 6"/>
          <p:cNvSpPr>
            <a:spLocks noGrp="1"/>
          </p:cNvSpPr>
          <p:nvPr>
            <p:ph type="sldNum" sz="quarter" idx="7"/>
          </p:nvPr>
        </p:nvSpPr>
        <p:spPr/>
        <p:txBody>
          <a:bodyPr/>
          <a:lstStyle/>
          <a:p>
            <a:fld id="{B6F15528-21DE-4FAA-801E-634DDDAF4B2B}" type="slidenum">
              <a:rPr lang="it-IT" smtClean="0"/>
              <a:pPr/>
              <a:t>4</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 calcmode="lin" valueType="num">
                                      <p:cBhvr>
                                        <p:cTn id="21"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 calcmode="lin" valueType="num">
                                      <p:cBhvr>
                                        <p:cTn id="28"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53235" y="376427"/>
            <a:ext cx="5611495" cy="695960"/>
          </a:xfrm>
          <a:prstGeom prst="rect">
            <a:avLst/>
          </a:prstGeom>
        </p:spPr>
        <p:txBody>
          <a:bodyPr vert="horz" wrap="square" lIns="0" tIns="12065" rIns="0" bIns="0" rtlCol="0">
            <a:spAutoFit/>
          </a:bodyPr>
          <a:lstStyle/>
          <a:p>
            <a:pPr marL="12700">
              <a:lnSpc>
                <a:spcPct val="100000"/>
              </a:lnSpc>
              <a:spcBef>
                <a:spcPts val="95"/>
              </a:spcBef>
            </a:pPr>
            <a:r>
              <a:rPr sz="4400" b="0" spc="-5" dirty="0">
                <a:latin typeface="Times New Roman"/>
                <a:cs typeface="Times New Roman"/>
              </a:rPr>
              <a:t>DIFFERENZIAMENTO</a:t>
            </a:r>
            <a:endParaRPr sz="4400">
              <a:latin typeface="Times New Roman"/>
              <a:cs typeface="Times New Roman"/>
            </a:endParaRPr>
          </a:p>
        </p:txBody>
      </p:sp>
      <p:sp>
        <p:nvSpPr>
          <p:cNvPr id="3" name="object 3"/>
          <p:cNvSpPr txBox="1"/>
          <p:nvPr/>
        </p:nvSpPr>
        <p:spPr>
          <a:xfrm>
            <a:off x="444500" y="1809750"/>
            <a:ext cx="8206740" cy="4088299"/>
          </a:xfrm>
          <a:prstGeom prst="rect">
            <a:avLst/>
          </a:prstGeom>
        </p:spPr>
        <p:txBody>
          <a:bodyPr vert="horz" wrap="square" lIns="0" tIns="12700" rIns="0" bIns="0" rtlCol="0">
            <a:spAutoFit/>
          </a:bodyPr>
          <a:lstStyle/>
          <a:p>
            <a:pPr marL="12700" marR="5080">
              <a:lnSpc>
                <a:spcPct val="100000"/>
              </a:lnSpc>
              <a:spcBef>
                <a:spcPts val="100"/>
              </a:spcBef>
            </a:pPr>
            <a:r>
              <a:rPr sz="2400" b="1" spc="-5" dirty="0">
                <a:solidFill>
                  <a:schemeClr val="bg1"/>
                </a:solidFill>
                <a:latin typeface="Times New Roman"/>
                <a:cs typeface="Times New Roman"/>
              </a:rPr>
              <a:t>Tutte le cellule </a:t>
            </a:r>
            <a:r>
              <a:rPr sz="2400" b="1" spc="-5" dirty="0">
                <a:solidFill>
                  <a:srgbClr val="FFFF00"/>
                </a:solidFill>
                <a:latin typeface="Times New Roman"/>
                <a:cs typeface="Times New Roman"/>
              </a:rPr>
              <a:t>dell’organismo derivano dallo zigote: perciò, a  parte alcune eccezioni, tutte devono necessariamente contenere  la stessa </a:t>
            </a:r>
            <a:r>
              <a:rPr sz="2400" b="1" dirty="0">
                <a:solidFill>
                  <a:srgbClr val="FFFF00"/>
                </a:solidFill>
                <a:latin typeface="Times New Roman"/>
                <a:cs typeface="Times New Roman"/>
              </a:rPr>
              <a:t>informazione </a:t>
            </a:r>
            <a:r>
              <a:rPr sz="2400" b="1" spc="-5" dirty="0" err="1">
                <a:solidFill>
                  <a:srgbClr val="FFFF00"/>
                </a:solidFill>
                <a:latin typeface="Times New Roman"/>
                <a:cs typeface="Times New Roman"/>
              </a:rPr>
              <a:t>genetica</a:t>
            </a:r>
            <a:r>
              <a:rPr sz="2400" b="1" spc="-5" dirty="0" smtClean="0">
                <a:solidFill>
                  <a:srgbClr val="FFFF00"/>
                </a:solidFill>
                <a:latin typeface="Times New Roman"/>
                <a:cs typeface="Times New Roman"/>
              </a:rPr>
              <a:t>.</a:t>
            </a:r>
            <a:endParaRPr lang="it-IT" sz="2400" b="1" spc="-5" dirty="0" smtClean="0">
              <a:solidFill>
                <a:srgbClr val="FFFF00"/>
              </a:solidFill>
              <a:latin typeface="Times New Roman"/>
              <a:cs typeface="Times New Roman"/>
            </a:endParaRPr>
          </a:p>
          <a:p>
            <a:r>
              <a:rPr lang="it-IT" sz="2400" b="1" dirty="0" smtClean="0">
                <a:solidFill>
                  <a:schemeClr val="bg1"/>
                </a:solidFill>
                <a:latin typeface="Times New Roman" pitchFamily="18" charset="0"/>
                <a:cs typeface="Times New Roman" pitchFamily="18" charset="0"/>
              </a:rPr>
              <a:t>Tutte le cellule dell’organismo </a:t>
            </a:r>
            <a:r>
              <a:rPr lang="it-IT" sz="2400" b="1" dirty="0" smtClean="0">
                <a:solidFill>
                  <a:srgbClr val="FFFF00"/>
                </a:solidFill>
                <a:latin typeface="Times New Roman" pitchFamily="18" charset="0"/>
                <a:cs typeface="Times New Roman" pitchFamily="18" charset="0"/>
              </a:rPr>
              <a:t>hanno lo stesso </a:t>
            </a:r>
            <a:r>
              <a:rPr lang="it-IT" sz="2400" b="1" dirty="0" smtClean="0">
                <a:solidFill>
                  <a:schemeClr val="bg1"/>
                </a:solidFill>
                <a:latin typeface="Times New Roman" pitchFamily="18" charset="0"/>
                <a:cs typeface="Times New Roman" pitchFamily="18" charset="0"/>
              </a:rPr>
              <a:t>genotipo</a:t>
            </a:r>
            <a:r>
              <a:rPr lang="it-IT" sz="2400" b="1" dirty="0" smtClean="0">
                <a:solidFill>
                  <a:srgbClr val="FFFF00"/>
                </a:solidFill>
                <a:latin typeface="Times New Roman" pitchFamily="18" charset="0"/>
                <a:cs typeface="Times New Roman" pitchFamily="18" charset="0"/>
              </a:rPr>
              <a:t> ma differiscono notevolmente per il loro </a:t>
            </a:r>
            <a:r>
              <a:rPr lang="it-IT" sz="2400" b="1" dirty="0" smtClean="0">
                <a:solidFill>
                  <a:schemeClr val="bg1"/>
                </a:solidFill>
                <a:latin typeface="Times New Roman" pitchFamily="18" charset="0"/>
                <a:cs typeface="Times New Roman" pitchFamily="18" charset="0"/>
              </a:rPr>
              <a:t>fenotipo</a:t>
            </a:r>
          </a:p>
          <a:p>
            <a:r>
              <a:rPr lang="it-IT" sz="2400" b="1" dirty="0" smtClean="0">
                <a:solidFill>
                  <a:schemeClr val="bg1"/>
                </a:solidFill>
                <a:latin typeface="Times New Roman" pitchFamily="18" charset="0"/>
                <a:cs typeface="Times New Roman" pitchFamily="18" charset="0"/>
              </a:rPr>
              <a:t>Ricordiamo che </a:t>
            </a:r>
            <a:r>
              <a:rPr lang="it-IT" sz="2400" dirty="0" smtClean="0">
                <a:solidFill>
                  <a:srgbClr val="FFFF00"/>
                </a:solidFill>
                <a:latin typeface="Times New Roman" pitchFamily="18" charset="0"/>
                <a:cs typeface="Times New Roman" pitchFamily="18" charset="0"/>
              </a:rPr>
              <a:t>il </a:t>
            </a:r>
            <a:r>
              <a:rPr lang="it-IT" sz="2400" b="1" dirty="0" smtClean="0">
                <a:solidFill>
                  <a:srgbClr val="FFFF00"/>
                </a:solidFill>
                <a:latin typeface="Times New Roman" pitchFamily="18" charset="0"/>
                <a:cs typeface="Times New Roman" pitchFamily="18" charset="0"/>
              </a:rPr>
              <a:t>fenotipo è ciò che è evidentemente il vivente, il suo genotipo invece è la informazione genetica che è in lui contenuta, che ha generato il fenotipo; solo una parte esigua del genotipo si esprime nel fenotipo.</a:t>
            </a:r>
            <a:endParaRPr lang="it-IT" sz="2400" b="1" spc="-5" dirty="0" smtClean="0">
              <a:solidFill>
                <a:srgbClr val="FFFF00"/>
              </a:solidFill>
              <a:latin typeface="Times New Roman"/>
              <a:cs typeface="Times New Roman"/>
            </a:endParaRPr>
          </a:p>
          <a:p>
            <a:pPr marL="12700" marR="5080">
              <a:spcBef>
                <a:spcPts val="100"/>
              </a:spcBef>
            </a:pPr>
            <a:r>
              <a:rPr lang="it-IT" sz="2400" b="1" spc="-5" dirty="0" smtClean="0">
                <a:solidFill>
                  <a:schemeClr val="bg1"/>
                </a:solidFill>
                <a:latin typeface="Times New Roman"/>
                <a:cs typeface="Times New Roman"/>
              </a:rPr>
              <a:t>Allora come mai </a:t>
            </a:r>
            <a:r>
              <a:rPr lang="it-IT" sz="2400" b="1" spc="-5" dirty="0" smtClean="0">
                <a:solidFill>
                  <a:srgbClr val="FFFF00"/>
                </a:solidFill>
                <a:latin typeface="Times New Roman"/>
                <a:cs typeface="Times New Roman"/>
              </a:rPr>
              <a:t>cellule di tessuti differenti sono così </a:t>
            </a:r>
            <a:r>
              <a:rPr lang="it-IT" sz="2400" b="1" spc="-10" dirty="0" smtClean="0">
                <a:solidFill>
                  <a:srgbClr val="FFFF00"/>
                </a:solidFill>
                <a:latin typeface="Times New Roman"/>
                <a:cs typeface="Times New Roman"/>
              </a:rPr>
              <a:t>diverse  </a:t>
            </a:r>
            <a:r>
              <a:rPr lang="it-IT" sz="2400" b="1" spc="-5" dirty="0" smtClean="0">
                <a:solidFill>
                  <a:srgbClr val="FFFF00"/>
                </a:solidFill>
                <a:latin typeface="Times New Roman"/>
                <a:cs typeface="Times New Roman"/>
              </a:rPr>
              <a:t>tra</a:t>
            </a:r>
            <a:r>
              <a:rPr lang="it-IT" sz="2400" b="1" spc="-10" dirty="0" smtClean="0">
                <a:solidFill>
                  <a:srgbClr val="FFFF00"/>
                </a:solidFill>
                <a:latin typeface="Times New Roman"/>
                <a:cs typeface="Times New Roman"/>
              </a:rPr>
              <a:t> </a:t>
            </a:r>
            <a:r>
              <a:rPr lang="it-IT" sz="2400" b="1" dirty="0" smtClean="0">
                <a:solidFill>
                  <a:srgbClr val="FFFF00"/>
                </a:solidFill>
                <a:latin typeface="Times New Roman"/>
                <a:cs typeface="Times New Roman"/>
              </a:rPr>
              <a:t>loro?</a:t>
            </a:r>
            <a:endParaRPr sz="3200" dirty="0">
              <a:latin typeface="Times New Roman"/>
              <a:cs typeface="Times New Roman"/>
            </a:endParaRPr>
          </a:p>
        </p:txBody>
      </p:sp>
      <p:sp>
        <p:nvSpPr>
          <p:cNvPr id="4" name="Segnaposto data 3"/>
          <p:cNvSpPr>
            <a:spLocks noGrp="1"/>
          </p:cNvSpPr>
          <p:nvPr>
            <p:ph type="dt" sz="half" idx="6"/>
          </p:nvPr>
        </p:nvSpPr>
        <p:spPr/>
        <p:txBody>
          <a:bodyPr/>
          <a:lstStyle/>
          <a:p>
            <a:fld id="{70CF9F3E-B9AE-420D-B52C-DF405C40B839}" type="datetime1">
              <a:rPr lang="en-US" smtClean="0"/>
              <a:pPr/>
              <a:t>10/22/2019</a:t>
            </a:fld>
            <a:endParaRPr lang="en-US"/>
          </a:p>
        </p:txBody>
      </p:sp>
      <p:sp>
        <p:nvSpPr>
          <p:cNvPr id="5" name="Segnaposto numero diapositiva 4"/>
          <p:cNvSpPr>
            <a:spLocks noGrp="1"/>
          </p:cNvSpPr>
          <p:nvPr>
            <p:ph type="sldNum" sz="quarter" idx="7"/>
          </p:nvPr>
        </p:nvSpPr>
        <p:spPr/>
        <p:txBody>
          <a:bodyPr/>
          <a:lstStyle/>
          <a:p>
            <a:fld id="{B6F15528-21DE-4FAA-801E-634DDDAF4B2B}" type="slidenum">
              <a:rPr lang="it-IT" smtClean="0"/>
              <a:pPr/>
              <a:t>5</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63700" y="438150"/>
            <a:ext cx="5712460" cy="880110"/>
          </a:xfrm>
          <a:prstGeom prst="rect">
            <a:avLst/>
          </a:prstGeom>
        </p:spPr>
        <p:txBody>
          <a:bodyPr vert="horz" wrap="square" lIns="0" tIns="12700" rIns="0" bIns="0" rtlCol="0">
            <a:spAutoFit/>
          </a:bodyPr>
          <a:lstStyle/>
          <a:p>
            <a:pPr marL="1373505" marR="5080" indent="-1361440">
              <a:lnSpc>
                <a:spcPct val="100000"/>
              </a:lnSpc>
              <a:spcBef>
                <a:spcPts val="100"/>
              </a:spcBef>
            </a:pPr>
            <a:r>
              <a:rPr sz="2800" spc="-5" dirty="0"/>
              <a:t>MANTENIMENTO DELLO</a:t>
            </a:r>
            <a:r>
              <a:rPr sz="2800" spc="-65" dirty="0"/>
              <a:t> </a:t>
            </a:r>
            <a:r>
              <a:rPr sz="2800" spc="-5" dirty="0"/>
              <a:t>STATO  DIFFERENZIATO</a:t>
            </a:r>
            <a:endParaRPr sz="2800" dirty="0"/>
          </a:p>
        </p:txBody>
      </p:sp>
      <p:sp>
        <p:nvSpPr>
          <p:cNvPr id="3" name="object 3"/>
          <p:cNvSpPr txBox="1"/>
          <p:nvPr/>
        </p:nvSpPr>
        <p:spPr>
          <a:xfrm>
            <a:off x="520700" y="1504950"/>
            <a:ext cx="8153400" cy="2192908"/>
          </a:xfrm>
          <a:prstGeom prst="rect">
            <a:avLst/>
          </a:prstGeom>
        </p:spPr>
        <p:txBody>
          <a:bodyPr vert="horz" wrap="square" lIns="0" tIns="12700" rIns="0" bIns="0" rtlCol="0">
            <a:spAutoFit/>
          </a:bodyPr>
          <a:lstStyle/>
          <a:p>
            <a:r>
              <a:rPr lang="it-IT" sz="2000" b="1" dirty="0" smtClean="0">
                <a:solidFill>
                  <a:schemeClr val="bg1"/>
                </a:solidFill>
                <a:latin typeface="Times New Roman" pitchFamily="18" charset="0"/>
                <a:cs typeface="Times New Roman" pitchFamily="18" charset="0"/>
              </a:rPr>
              <a:t>Il differenziamento </a:t>
            </a:r>
            <a:r>
              <a:rPr lang="it-IT" sz="2000" b="1" dirty="0" smtClean="0">
                <a:solidFill>
                  <a:srgbClr val="FFFF00"/>
                </a:solidFill>
                <a:latin typeface="Times New Roman" pitchFamily="18" charset="0"/>
                <a:cs typeface="Times New Roman" pitchFamily="18" charset="0"/>
              </a:rPr>
              <a:t>è il processo mediante il quale una cellula diventa diversa dalla sua progenitrice e dalle altre cellule figlie della stessa progenitrice.</a:t>
            </a:r>
            <a:endParaRPr lang="it-IT" sz="2000" dirty="0" smtClean="0">
              <a:solidFill>
                <a:srgbClr val="FFFF00"/>
              </a:solidFill>
              <a:latin typeface="Times New Roman" pitchFamily="18" charset="0"/>
              <a:cs typeface="Times New Roman" pitchFamily="18" charset="0"/>
            </a:endParaRPr>
          </a:p>
          <a:p>
            <a:pPr marL="12700" marR="5080" algn="just">
              <a:lnSpc>
                <a:spcPct val="100000"/>
              </a:lnSpc>
              <a:spcBef>
                <a:spcPts val="100"/>
              </a:spcBef>
              <a:tabLst>
                <a:tab pos="2576195" algn="l"/>
              </a:tabLst>
            </a:pPr>
            <a:endParaRPr lang="it-IT" sz="2000" b="1" spc="-5" dirty="0" smtClean="0">
              <a:solidFill>
                <a:srgbClr val="FFFF00"/>
              </a:solidFill>
              <a:latin typeface="Times New Roman"/>
              <a:cs typeface="Times New Roman"/>
            </a:endParaRPr>
          </a:p>
          <a:p>
            <a:pPr marL="12700" marR="5080" algn="just">
              <a:lnSpc>
                <a:spcPct val="100000"/>
              </a:lnSpc>
              <a:spcBef>
                <a:spcPts val="100"/>
              </a:spcBef>
              <a:tabLst>
                <a:tab pos="2576195" algn="l"/>
              </a:tabLst>
            </a:pPr>
            <a:r>
              <a:rPr sz="2000" b="1" spc="-5" dirty="0" smtClean="0">
                <a:solidFill>
                  <a:schemeClr val="bg1"/>
                </a:solidFill>
                <a:latin typeface="Times New Roman"/>
                <a:cs typeface="Times New Roman"/>
              </a:rPr>
              <a:t>Ad </a:t>
            </a:r>
            <a:r>
              <a:rPr sz="2000" b="1" spc="-5" dirty="0">
                <a:solidFill>
                  <a:schemeClr val="bg1"/>
                </a:solidFill>
                <a:latin typeface="Times New Roman"/>
                <a:cs typeface="Times New Roman"/>
              </a:rPr>
              <a:t>esempio</a:t>
            </a:r>
            <a:r>
              <a:rPr sz="2000" b="1" spc="-5" dirty="0">
                <a:solidFill>
                  <a:srgbClr val="FFFF00"/>
                </a:solidFill>
                <a:latin typeface="Times New Roman"/>
                <a:cs typeface="Times New Roman"/>
              </a:rPr>
              <a:t>, </a:t>
            </a:r>
            <a:r>
              <a:rPr sz="2000" b="1" dirty="0">
                <a:solidFill>
                  <a:srgbClr val="FFFF00"/>
                </a:solidFill>
                <a:latin typeface="Times New Roman"/>
                <a:cs typeface="Times New Roman"/>
              </a:rPr>
              <a:t>i  </a:t>
            </a:r>
            <a:r>
              <a:rPr sz="2000" b="1" spc="-5" dirty="0">
                <a:solidFill>
                  <a:srgbClr val="FFFF00"/>
                </a:solidFill>
                <a:latin typeface="Times New Roman"/>
                <a:cs typeface="Times New Roman"/>
              </a:rPr>
              <a:t>tessuti </a:t>
            </a:r>
            <a:r>
              <a:rPr sz="2000" b="1" dirty="0">
                <a:solidFill>
                  <a:srgbClr val="FFFF00"/>
                </a:solidFill>
                <a:latin typeface="Times New Roman"/>
                <a:cs typeface="Times New Roman"/>
              </a:rPr>
              <a:t>soggetti a rinnovamento </a:t>
            </a:r>
            <a:r>
              <a:rPr sz="2000" b="1" spc="-5" dirty="0">
                <a:solidFill>
                  <a:srgbClr val="FFFF00"/>
                </a:solidFill>
                <a:latin typeface="Times New Roman"/>
                <a:cs typeface="Times New Roman"/>
              </a:rPr>
              <a:t>(sangue,  connettivi, </a:t>
            </a:r>
            <a:r>
              <a:rPr sz="2000" b="1" spc="-5" dirty="0" err="1">
                <a:solidFill>
                  <a:srgbClr val="FFFF00"/>
                </a:solidFill>
                <a:latin typeface="Times New Roman"/>
                <a:cs typeface="Times New Roman"/>
              </a:rPr>
              <a:t>epiteli</a:t>
            </a:r>
            <a:r>
              <a:rPr sz="2000" b="1" spc="-5" dirty="0" smtClean="0">
                <a:solidFill>
                  <a:srgbClr val="FFFF00"/>
                </a:solidFill>
                <a:latin typeface="Times New Roman"/>
                <a:cs typeface="Times New Roman"/>
              </a:rPr>
              <a:t>),</a:t>
            </a:r>
            <a:r>
              <a:rPr lang="it-IT" sz="2000" b="1" spc="-5" dirty="0" smtClean="0">
                <a:solidFill>
                  <a:srgbClr val="FFFF00"/>
                </a:solidFill>
                <a:latin typeface="Times New Roman"/>
                <a:cs typeface="Times New Roman"/>
              </a:rPr>
              <a:t> </a:t>
            </a:r>
            <a:r>
              <a:rPr sz="2000" b="1" spc="-5" dirty="0" err="1" smtClean="0">
                <a:solidFill>
                  <a:srgbClr val="FFFF00"/>
                </a:solidFill>
                <a:latin typeface="Times New Roman"/>
                <a:cs typeface="Times New Roman"/>
              </a:rPr>
              <a:t>hanno</a:t>
            </a:r>
            <a:r>
              <a:rPr sz="2000" b="1" spc="-5" dirty="0" smtClean="0">
                <a:solidFill>
                  <a:srgbClr val="FFFF00"/>
                </a:solidFill>
                <a:latin typeface="Times New Roman"/>
                <a:cs typeface="Times New Roman"/>
              </a:rPr>
              <a:t> </a:t>
            </a:r>
            <a:r>
              <a:rPr sz="2000" b="1" spc="-5" dirty="0">
                <a:solidFill>
                  <a:srgbClr val="FFFF00"/>
                </a:solidFill>
                <a:latin typeface="Times New Roman"/>
                <a:cs typeface="Times New Roman"/>
              </a:rPr>
              <a:t>una riserva di</a:t>
            </a:r>
            <a:r>
              <a:rPr sz="2000" b="1" spc="-75" dirty="0">
                <a:solidFill>
                  <a:srgbClr val="FFFF00"/>
                </a:solidFill>
                <a:latin typeface="Times New Roman"/>
                <a:cs typeface="Times New Roman"/>
              </a:rPr>
              <a:t> </a:t>
            </a:r>
            <a:r>
              <a:rPr sz="2000" b="1" spc="-5" dirty="0">
                <a:solidFill>
                  <a:srgbClr val="FFFF00"/>
                </a:solidFill>
                <a:latin typeface="Times New Roman"/>
                <a:cs typeface="Times New Roman"/>
              </a:rPr>
              <a:t>cellule  dette </a:t>
            </a:r>
            <a:r>
              <a:rPr sz="2000" b="1" spc="-5" dirty="0">
                <a:solidFill>
                  <a:schemeClr val="bg1"/>
                </a:solidFill>
                <a:uFill>
                  <a:solidFill>
                    <a:srgbClr val="FFFF00"/>
                  </a:solidFill>
                </a:uFill>
                <a:latin typeface="Times New Roman"/>
                <a:cs typeface="Times New Roman"/>
              </a:rPr>
              <a:t>staminali</a:t>
            </a:r>
            <a:r>
              <a:rPr sz="2000" b="1" spc="-5" dirty="0">
                <a:solidFill>
                  <a:srgbClr val="FFFF00"/>
                </a:solidFill>
                <a:latin typeface="Times New Roman"/>
                <a:cs typeface="Times New Roman"/>
              </a:rPr>
              <a:t> (stem cells) poco differenziate  </a:t>
            </a:r>
            <a:r>
              <a:rPr sz="2000" b="1" dirty="0">
                <a:solidFill>
                  <a:srgbClr val="FFFF00"/>
                </a:solidFill>
                <a:latin typeface="Times New Roman"/>
                <a:cs typeface="Times New Roman"/>
              </a:rPr>
              <a:t>che, </a:t>
            </a:r>
            <a:r>
              <a:rPr sz="2000" b="1" spc="-5" dirty="0">
                <a:solidFill>
                  <a:srgbClr val="FFFF00"/>
                </a:solidFill>
                <a:latin typeface="Times New Roman"/>
                <a:cs typeface="Times New Roman"/>
              </a:rPr>
              <a:t>proliferando, assicurano un apporto  continuo di cellule </a:t>
            </a:r>
            <a:r>
              <a:rPr sz="2000" b="1" dirty="0">
                <a:solidFill>
                  <a:srgbClr val="FFFF00"/>
                </a:solidFill>
                <a:latin typeface="Times New Roman"/>
                <a:cs typeface="Times New Roman"/>
              </a:rPr>
              <a:t>a </a:t>
            </a:r>
            <a:r>
              <a:rPr sz="2000" b="1" spc="-5" dirty="0">
                <a:solidFill>
                  <a:srgbClr val="FFFF00"/>
                </a:solidFill>
                <a:latin typeface="Times New Roman"/>
                <a:cs typeface="Times New Roman"/>
              </a:rPr>
              <a:t>tali</a:t>
            </a:r>
            <a:r>
              <a:rPr sz="2000" b="1" dirty="0">
                <a:solidFill>
                  <a:srgbClr val="FFFF00"/>
                </a:solidFill>
                <a:latin typeface="Times New Roman"/>
                <a:cs typeface="Times New Roman"/>
              </a:rPr>
              <a:t> </a:t>
            </a:r>
            <a:r>
              <a:rPr sz="2000" b="1" spc="-10" dirty="0" err="1">
                <a:solidFill>
                  <a:srgbClr val="FFFF00"/>
                </a:solidFill>
                <a:latin typeface="Times New Roman"/>
                <a:cs typeface="Times New Roman"/>
              </a:rPr>
              <a:t>tessuti</a:t>
            </a:r>
            <a:r>
              <a:rPr sz="2000" b="1" spc="-10" dirty="0" smtClean="0">
                <a:solidFill>
                  <a:srgbClr val="FFFF00"/>
                </a:solidFill>
                <a:latin typeface="Times New Roman"/>
                <a:cs typeface="Times New Roman"/>
              </a:rPr>
              <a:t>.</a:t>
            </a:r>
            <a:r>
              <a:rPr lang="it-IT" sz="2000" b="1" spc="-10" dirty="0" smtClean="0">
                <a:solidFill>
                  <a:srgbClr val="FFFF00"/>
                </a:solidFill>
                <a:latin typeface="Times New Roman"/>
                <a:cs typeface="Times New Roman"/>
              </a:rPr>
              <a:t> </a:t>
            </a:r>
          </a:p>
        </p:txBody>
      </p:sp>
      <p:sp>
        <p:nvSpPr>
          <p:cNvPr id="4" name="Segnaposto data 3"/>
          <p:cNvSpPr>
            <a:spLocks noGrp="1"/>
          </p:cNvSpPr>
          <p:nvPr>
            <p:ph type="dt" sz="half" idx="6"/>
          </p:nvPr>
        </p:nvSpPr>
        <p:spPr/>
        <p:txBody>
          <a:bodyPr/>
          <a:lstStyle/>
          <a:p>
            <a:fld id="{D29D9AE4-C46E-4392-8542-5762DCAC23DE}" type="datetime1">
              <a:rPr lang="en-US" smtClean="0"/>
              <a:pPr/>
              <a:t>10/22/2019</a:t>
            </a:fld>
            <a:endParaRPr lang="en-US"/>
          </a:p>
        </p:txBody>
      </p:sp>
      <p:sp>
        <p:nvSpPr>
          <p:cNvPr id="5" name="Segnaposto numero diapositiva 4"/>
          <p:cNvSpPr>
            <a:spLocks noGrp="1"/>
          </p:cNvSpPr>
          <p:nvPr>
            <p:ph type="sldNum" sz="quarter" idx="7"/>
          </p:nvPr>
        </p:nvSpPr>
        <p:spPr/>
        <p:txBody>
          <a:bodyPr/>
          <a:lstStyle/>
          <a:p>
            <a:fld id="{B6F15528-21DE-4FAA-801E-634DDDAF4B2B}" type="slidenum">
              <a:rPr lang="it-IT" smtClean="0"/>
              <a:pPr/>
              <a:t>6</a:t>
            </a:fld>
            <a:endParaRPr lang="it-IT"/>
          </a:p>
        </p:txBody>
      </p:sp>
      <p:pic>
        <p:nvPicPr>
          <p:cNvPr id="5123" name="Picture 3" descr="C:\Users\Master\Desktop\Immagine.png"/>
          <p:cNvPicPr>
            <a:picLocks noChangeAspect="1" noChangeArrowheads="1"/>
          </p:cNvPicPr>
          <p:nvPr/>
        </p:nvPicPr>
        <p:blipFill>
          <a:blip r:embed="rId2" cstate="print"/>
          <a:srcRect/>
          <a:stretch>
            <a:fillRect/>
          </a:stretch>
        </p:blipFill>
        <p:spPr bwMode="auto">
          <a:xfrm>
            <a:off x="2197100" y="3867150"/>
            <a:ext cx="4648200" cy="2642248"/>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wheel(4)">
                                      <p:cBhvr>
                                        <p:cTn id="7" dur="20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6966" y="345947"/>
            <a:ext cx="4874133"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971550"/>
            <a:ext cx="7662545" cy="5675913"/>
          </a:xfrm>
          <a:prstGeom prst="rect">
            <a:avLst/>
          </a:prstGeom>
        </p:spPr>
        <p:txBody>
          <a:bodyPr vert="horz" wrap="square" lIns="0" tIns="12700" rIns="0" bIns="0" rtlCol="0">
            <a:spAutoFit/>
          </a:bodyPr>
          <a:lstStyle/>
          <a:p>
            <a:pPr algn="ctr" fontAlgn="base"/>
            <a:r>
              <a:rPr lang="it-IT" sz="2400" b="1" dirty="0" smtClean="0">
                <a:solidFill>
                  <a:srgbClr val="FFFF00"/>
                </a:solidFill>
              </a:rPr>
              <a:t>Le cellule staminali si classificano in due grandi gruppi:</a:t>
            </a:r>
          </a:p>
          <a:p>
            <a:pPr algn="ctr" fontAlgn="base"/>
            <a:endParaRPr lang="it-IT" sz="2400" b="1" dirty="0" smtClean="0">
              <a:solidFill>
                <a:srgbClr val="FFFF00"/>
              </a:solidFill>
            </a:endParaRPr>
          </a:p>
          <a:p>
            <a:pPr lvl="0" fontAlgn="base"/>
            <a:r>
              <a:rPr lang="it-IT" sz="2000" b="1" dirty="0" smtClean="0">
                <a:solidFill>
                  <a:srgbClr val="FFFF00"/>
                </a:solidFill>
              </a:rPr>
              <a:t>le cellule staminali embrionali</a:t>
            </a:r>
            <a:r>
              <a:rPr lang="it-IT" sz="2000" dirty="0" smtClean="0">
                <a:solidFill>
                  <a:schemeClr val="bg1"/>
                </a:solidFill>
              </a:rPr>
              <a:t>: si trovano nelle blastocisti (dai 4-7 giorni di età) e hanno la capacità di formare </a:t>
            </a:r>
            <a:r>
              <a:rPr lang="it-IT" sz="2000" b="1" dirty="0" smtClean="0">
                <a:solidFill>
                  <a:schemeClr val="bg1"/>
                </a:solidFill>
              </a:rPr>
              <a:t>qualunque tipo di cellula</a:t>
            </a:r>
            <a:r>
              <a:rPr lang="it-IT" sz="2000" dirty="0" smtClean="0">
                <a:solidFill>
                  <a:schemeClr val="bg1"/>
                </a:solidFill>
              </a:rPr>
              <a:t> differente dell'organismo</a:t>
            </a:r>
          </a:p>
          <a:p>
            <a:r>
              <a:rPr lang="it-IT" sz="2000" b="1" dirty="0" smtClean="0">
                <a:solidFill>
                  <a:srgbClr val="FFFF00"/>
                </a:solidFill>
              </a:rPr>
              <a:t>le cellule staminali adulte: </a:t>
            </a:r>
            <a:r>
              <a:rPr lang="it-IT" sz="2000" dirty="0" smtClean="0">
                <a:solidFill>
                  <a:schemeClr val="bg1"/>
                </a:solidFill>
              </a:rPr>
              <a:t>sono quelle che si occupano di</a:t>
            </a:r>
            <a:r>
              <a:rPr lang="it-IT" sz="2000" b="1" dirty="0" smtClean="0">
                <a:solidFill>
                  <a:schemeClr val="bg1"/>
                </a:solidFill>
              </a:rPr>
              <a:t> rigenerare il tessuto danneggiato</a:t>
            </a:r>
            <a:r>
              <a:rPr lang="it-IT" sz="2000" dirty="0" smtClean="0">
                <a:solidFill>
                  <a:schemeClr val="bg1"/>
                </a:solidFill>
              </a:rPr>
              <a:t> e organizzano il processo di cura. Queste cellule sono </a:t>
            </a:r>
            <a:r>
              <a:rPr lang="it-IT" sz="2000" b="1" dirty="0" smtClean="0">
                <a:solidFill>
                  <a:schemeClr val="bg1"/>
                </a:solidFill>
              </a:rPr>
              <a:t>più limitate</a:t>
            </a:r>
            <a:r>
              <a:rPr lang="it-IT" sz="2000" dirty="0" smtClean="0">
                <a:solidFill>
                  <a:schemeClr val="bg1"/>
                </a:solidFill>
              </a:rPr>
              <a:t> delle embrionali per generare diversi tipi di cellule poiché più mature   </a:t>
            </a:r>
          </a:p>
          <a:p>
            <a:pPr algn="ctr"/>
            <a:r>
              <a:rPr lang="it-IT" sz="2000" dirty="0" smtClean="0"/>
              <a:t>.    </a:t>
            </a:r>
            <a:r>
              <a:rPr lang="it-IT" sz="2000" b="1" dirty="0" smtClean="0">
                <a:solidFill>
                  <a:srgbClr val="FFFF00"/>
                </a:solidFill>
              </a:rPr>
              <a:t>Si distinguono a loro volta in: </a:t>
            </a:r>
          </a:p>
          <a:p>
            <a:pPr algn="just"/>
            <a:r>
              <a:rPr lang="it-IT" sz="2000" b="1" dirty="0" smtClean="0">
                <a:solidFill>
                  <a:srgbClr val="FFFF00"/>
                </a:solidFill>
              </a:rPr>
              <a:t>cellule  staminali ematopoietiche CSE</a:t>
            </a:r>
            <a:r>
              <a:rPr lang="it-IT" sz="2000" dirty="0" smtClean="0">
                <a:solidFill>
                  <a:srgbClr val="FFFF00"/>
                </a:solidFill>
              </a:rPr>
              <a:t> o </a:t>
            </a:r>
            <a:r>
              <a:rPr lang="it-IT" sz="2000" b="1" dirty="0" smtClean="0">
                <a:solidFill>
                  <a:srgbClr val="FFFF00"/>
                </a:solidFill>
              </a:rPr>
              <a:t>HSC</a:t>
            </a:r>
            <a:r>
              <a:rPr lang="it-IT" sz="2000" dirty="0" smtClean="0">
                <a:solidFill>
                  <a:schemeClr val="bg1"/>
                </a:solidFill>
              </a:rPr>
              <a:t> (</a:t>
            </a:r>
            <a:r>
              <a:rPr lang="it-IT" sz="2000" i="1" dirty="0" err="1" smtClean="0">
                <a:solidFill>
                  <a:schemeClr val="bg1"/>
                </a:solidFill>
              </a:rPr>
              <a:t>Hematopoietic</a:t>
            </a:r>
            <a:r>
              <a:rPr lang="it-IT" sz="2000" i="1" dirty="0" smtClean="0">
                <a:solidFill>
                  <a:schemeClr val="bg1"/>
                </a:solidFill>
              </a:rPr>
              <a:t> </a:t>
            </a:r>
            <a:r>
              <a:rPr lang="it-IT" sz="2000" i="1" dirty="0" err="1" smtClean="0">
                <a:solidFill>
                  <a:schemeClr val="bg1"/>
                </a:solidFill>
              </a:rPr>
              <a:t>Stem</a:t>
            </a:r>
            <a:r>
              <a:rPr lang="it-IT" sz="2000" i="1" dirty="0" smtClean="0">
                <a:solidFill>
                  <a:schemeClr val="bg1"/>
                </a:solidFill>
              </a:rPr>
              <a:t> </a:t>
            </a:r>
            <a:r>
              <a:rPr lang="it-IT" sz="2000" i="1" dirty="0" err="1" smtClean="0">
                <a:solidFill>
                  <a:schemeClr val="bg1"/>
                </a:solidFill>
              </a:rPr>
              <a:t>Cells</a:t>
            </a:r>
            <a:r>
              <a:rPr lang="it-IT" sz="2000" dirty="0" err="1" smtClean="0">
                <a:solidFill>
                  <a:schemeClr val="bg1"/>
                </a:solidFill>
              </a:rPr>
              <a:t>in</a:t>
            </a:r>
            <a:r>
              <a:rPr lang="it-IT" sz="2000" dirty="0" smtClean="0">
                <a:solidFill>
                  <a:schemeClr val="bg1"/>
                </a:solidFill>
              </a:rPr>
              <a:t> inglese) che sono quelle che si occupano della formazione dei globuli rossi, bianchi e piastrine, sono le più conosciute e le più utilizzate nell'ambito della cura delle malattie.  </a:t>
            </a:r>
          </a:p>
          <a:p>
            <a:pPr algn="just"/>
            <a:r>
              <a:rPr lang="it-IT" sz="2000" b="1" dirty="0" smtClean="0">
                <a:solidFill>
                  <a:srgbClr val="FFFF00"/>
                </a:solidFill>
              </a:rPr>
              <a:t>cellule staminali mesenchimali</a:t>
            </a:r>
            <a:r>
              <a:rPr lang="it-IT" sz="2000" dirty="0" smtClean="0">
                <a:solidFill>
                  <a:schemeClr val="bg1"/>
                </a:solidFill>
              </a:rPr>
              <a:t> sono quelle che si occupano della formazione di tessuti ossei, della </a:t>
            </a:r>
            <a:r>
              <a:rPr lang="it-IT" sz="2000" dirty="0" err="1" smtClean="0">
                <a:solidFill>
                  <a:schemeClr val="bg1"/>
                </a:solidFill>
              </a:rPr>
              <a:t>cartillagine</a:t>
            </a:r>
            <a:r>
              <a:rPr lang="it-IT" sz="2000" dirty="0" smtClean="0">
                <a:solidFill>
                  <a:schemeClr val="bg1"/>
                </a:solidFill>
              </a:rPr>
              <a:t>, cellule muscolari, nervose, cardiache, neuronali, </a:t>
            </a:r>
            <a:r>
              <a:rPr lang="it-IT" sz="2000" dirty="0" err="1" smtClean="0">
                <a:solidFill>
                  <a:schemeClr val="bg1"/>
                </a:solidFill>
              </a:rPr>
              <a:t>pacreatiche</a:t>
            </a:r>
            <a:r>
              <a:rPr lang="it-IT" sz="2000" dirty="0" smtClean="0">
                <a:solidFill>
                  <a:schemeClr val="bg1"/>
                </a:solidFill>
              </a:rPr>
              <a:t>, epatiche e epiteliali.</a:t>
            </a:r>
          </a:p>
          <a:p>
            <a:r>
              <a:rPr lang="it-IT" sz="2000" dirty="0" smtClean="0">
                <a:solidFill>
                  <a:schemeClr val="bg1"/>
                </a:solidFill>
              </a:rPr>
              <a:t>                                                                                                             </a:t>
            </a:r>
            <a:r>
              <a:rPr lang="it-IT" sz="2000" dirty="0" smtClean="0"/>
              <a:t>                  </a:t>
            </a:r>
            <a:endParaRPr lang="it-IT" sz="2000" dirty="0">
              <a:solidFill>
                <a:schemeClr val="bg1"/>
              </a:solidFill>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a:xfrm>
            <a:off x="6565392" y="6342507"/>
            <a:ext cx="2097278" cy="276999"/>
          </a:xfrm>
        </p:spPr>
        <p:txBody>
          <a:bodyPr/>
          <a:lstStyle/>
          <a:p>
            <a:pPr algn="l"/>
            <a:fld id="{B6F15528-21DE-4FAA-801E-634DDDAF4B2B}" type="slidenum">
              <a:rPr lang="it-IT" smtClean="0"/>
              <a:pPr algn="l"/>
              <a:t>7</a:t>
            </a:fld>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nodeType="clickEffect">
                                  <p:stCondLst>
                                    <p:cond delay="0"/>
                                  </p:stCondLst>
                                  <p:iterate type="lt">
                                    <p:tmPct val="10000"/>
                                  </p:iterate>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20900" y="345947"/>
            <a:ext cx="5410199" cy="443711"/>
          </a:xfrm>
          <a:prstGeom prst="rect">
            <a:avLst/>
          </a:prstGeom>
        </p:spPr>
        <p:txBody>
          <a:bodyPr vert="horz" wrap="square" lIns="0" tIns="12700" rIns="0" bIns="0" rtlCol="0">
            <a:spAutoFit/>
          </a:bodyPr>
          <a:lstStyle/>
          <a:p>
            <a:pPr marL="12700">
              <a:lnSpc>
                <a:spcPct val="100000"/>
              </a:lnSpc>
              <a:spcBef>
                <a:spcPts val="100"/>
              </a:spcBef>
            </a:pPr>
            <a:r>
              <a:rPr sz="2800" b="1" dirty="0">
                <a:solidFill>
                  <a:srgbClr val="FFFF00"/>
                </a:solidFill>
                <a:latin typeface="Times New Roman"/>
                <a:cs typeface="Times New Roman"/>
              </a:rPr>
              <a:t>LE CELLULE</a:t>
            </a:r>
            <a:r>
              <a:rPr sz="2800" b="1" spc="-55" dirty="0">
                <a:solidFill>
                  <a:srgbClr val="FFFF00"/>
                </a:solidFill>
                <a:latin typeface="Times New Roman"/>
                <a:cs typeface="Times New Roman"/>
              </a:rPr>
              <a:t> </a:t>
            </a:r>
            <a:r>
              <a:rPr sz="2800" b="1" spc="-5" dirty="0">
                <a:solidFill>
                  <a:srgbClr val="FFFF00"/>
                </a:solidFill>
                <a:latin typeface="Times New Roman"/>
                <a:cs typeface="Times New Roman"/>
              </a:rPr>
              <a:t>STAMINALI</a:t>
            </a:r>
            <a:endParaRPr sz="2800" dirty="0">
              <a:latin typeface="Times New Roman"/>
              <a:cs typeface="Times New Roman"/>
            </a:endParaRPr>
          </a:p>
        </p:txBody>
      </p:sp>
      <p:sp>
        <p:nvSpPr>
          <p:cNvPr id="3" name="object 3"/>
          <p:cNvSpPr txBox="1"/>
          <p:nvPr/>
        </p:nvSpPr>
        <p:spPr>
          <a:xfrm>
            <a:off x="749300" y="1047750"/>
            <a:ext cx="7662545" cy="2167260"/>
          </a:xfrm>
          <a:prstGeom prst="rect">
            <a:avLst/>
          </a:prstGeom>
        </p:spPr>
        <p:txBody>
          <a:bodyPr vert="horz" wrap="square" lIns="0" tIns="12700" rIns="0" bIns="0" rtlCol="0">
            <a:spAutoFit/>
          </a:bodyPr>
          <a:lstStyle/>
          <a:p>
            <a:pPr fontAlgn="base"/>
            <a:r>
              <a:rPr lang="it-IT" sz="2400" b="1" dirty="0" smtClean="0">
                <a:solidFill>
                  <a:srgbClr val="FFFF00"/>
                </a:solidFill>
              </a:rPr>
              <a:t>Le cellule staminali del cordone ombelicale</a:t>
            </a:r>
            <a:r>
              <a:rPr lang="it-IT" sz="2400" dirty="0" smtClean="0">
                <a:solidFill>
                  <a:schemeClr val="bg1"/>
                </a:solidFill>
              </a:rPr>
              <a:t>, pur essendo cellule staminali adulte, hanno proprietà simili alle cellule embrionali, presentano una capacità di </a:t>
            </a:r>
            <a:r>
              <a:rPr lang="it-IT" sz="2400" b="1" dirty="0" err="1" smtClean="0">
                <a:solidFill>
                  <a:schemeClr val="bg1"/>
                </a:solidFill>
              </a:rPr>
              <a:t>autorinnovazione</a:t>
            </a:r>
            <a:r>
              <a:rPr lang="it-IT" sz="2400" b="1" dirty="0" smtClean="0">
                <a:solidFill>
                  <a:schemeClr val="bg1"/>
                </a:solidFill>
              </a:rPr>
              <a:t> superiore alle altre cellule staminali adulte</a:t>
            </a:r>
            <a:r>
              <a:rPr lang="it-IT" sz="2400" dirty="0" smtClean="0">
                <a:solidFill>
                  <a:schemeClr val="bg1"/>
                </a:solidFill>
              </a:rPr>
              <a:t>, per questo vengono trattate dagli esperti come un gruppo apparte.</a:t>
            </a:r>
          </a:p>
          <a:p>
            <a:r>
              <a:rPr lang="it-IT" sz="2000" dirty="0" smtClean="0">
                <a:solidFill>
                  <a:schemeClr val="bg1"/>
                </a:solidFill>
              </a:rPr>
              <a:t>                                                                                                                               </a:t>
            </a:r>
            <a:endParaRPr lang="it-IT" sz="2000" dirty="0">
              <a:solidFill>
                <a:schemeClr val="bg1"/>
              </a:solidFill>
            </a:endParaRPr>
          </a:p>
        </p:txBody>
      </p:sp>
      <p:sp>
        <p:nvSpPr>
          <p:cNvPr id="5" name="Segnaposto data 4"/>
          <p:cNvSpPr>
            <a:spLocks noGrp="1"/>
          </p:cNvSpPr>
          <p:nvPr>
            <p:ph type="dt" sz="half" idx="6"/>
          </p:nvPr>
        </p:nvSpPr>
        <p:spPr/>
        <p:txBody>
          <a:bodyPr/>
          <a:lstStyle/>
          <a:p>
            <a:fld id="{734AC0CE-094B-4C47-AEA8-B8A5CC3E3C28}" type="datetime1">
              <a:rPr lang="en-US" smtClean="0"/>
              <a:pPr/>
              <a:t>10/22/2019</a:t>
            </a:fld>
            <a:endParaRPr lang="en-US"/>
          </a:p>
        </p:txBody>
      </p:sp>
      <p:sp>
        <p:nvSpPr>
          <p:cNvPr id="6" name="Segnaposto numero diapositiva 5"/>
          <p:cNvSpPr>
            <a:spLocks noGrp="1"/>
          </p:cNvSpPr>
          <p:nvPr>
            <p:ph type="sldNum" sz="quarter" idx="7"/>
          </p:nvPr>
        </p:nvSpPr>
        <p:spPr>
          <a:xfrm>
            <a:off x="6565392" y="6342507"/>
            <a:ext cx="2097278" cy="276999"/>
          </a:xfrm>
        </p:spPr>
        <p:txBody>
          <a:bodyPr/>
          <a:lstStyle/>
          <a:p>
            <a:pPr algn="l"/>
            <a:fld id="{B6F15528-21DE-4FAA-801E-634DDDAF4B2B}" type="slidenum">
              <a:rPr lang="it-IT" smtClean="0"/>
              <a:pPr algn="l"/>
              <a:t>8</a:t>
            </a:fld>
            <a:endParaRPr lang="it-IT" dirty="0"/>
          </a:p>
        </p:txBody>
      </p:sp>
      <p:pic>
        <p:nvPicPr>
          <p:cNvPr id="7" name="Picture 2" descr="C:\Users\Master\Desktop\Raccolta foto\foto PPT\cellule e ormoni\sta5.jpg"/>
          <p:cNvPicPr>
            <a:picLocks noChangeAspect="1" noChangeArrowheads="1"/>
          </p:cNvPicPr>
          <p:nvPr/>
        </p:nvPicPr>
        <p:blipFill>
          <a:blip r:embed="rId2" cstate="print"/>
          <a:srcRect/>
          <a:stretch>
            <a:fillRect/>
          </a:stretch>
        </p:blipFill>
        <p:spPr bwMode="auto">
          <a:xfrm>
            <a:off x="1892300" y="3105150"/>
            <a:ext cx="5105400" cy="3181887"/>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01900" y="361950"/>
            <a:ext cx="5636133" cy="443711"/>
          </a:xfrm>
          <a:prstGeom prst="rect">
            <a:avLst/>
          </a:prstGeom>
        </p:spPr>
        <p:txBody>
          <a:bodyPr vert="horz" wrap="square" lIns="0" tIns="12700" rIns="0" bIns="0" rtlCol="0">
            <a:spAutoFit/>
          </a:bodyPr>
          <a:lstStyle/>
          <a:p>
            <a:pPr marL="12700">
              <a:lnSpc>
                <a:spcPct val="100000"/>
              </a:lnSpc>
              <a:spcBef>
                <a:spcPts val="100"/>
              </a:spcBef>
            </a:pPr>
            <a:r>
              <a:rPr sz="2800" dirty="0"/>
              <a:t>LE CELLULE</a:t>
            </a:r>
            <a:r>
              <a:rPr sz="2800" spc="-55" dirty="0"/>
              <a:t> </a:t>
            </a:r>
            <a:r>
              <a:rPr sz="2800" spc="-5" dirty="0"/>
              <a:t>STAMINALI</a:t>
            </a:r>
          </a:p>
        </p:txBody>
      </p:sp>
      <p:sp>
        <p:nvSpPr>
          <p:cNvPr id="3" name="object 3"/>
          <p:cNvSpPr txBox="1"/>
          <p:nvPr/>
        </p:nvSpPr>
        <p:spPr>
          <a:xfrm>
            <a:off x="749300" y="1276350"/>
            <a:ext cx="7543800" cy="3005951"/>
          </a:xfrm>
          <a:prstGeom prst="rect">
            <a:avLst/>
          </a:prstGeom>
        </p:spPr>
        <p:txBody>
          <a:bodyPr vert="horz" wrap="square" lIns="0" tIns="12700" rIns="0" bIns="0" rtlCol="0">
            <a:spAutoFit/>
          </a:bodyPr>
          <a:lstStyle/>
          <a:p>
            <a:pPr marL="12700" marR="269875" algn="ctr">
              <a:lnSpc>
                <a:spcPct val="100000"/>
              </a:lnSpc>
              <a:spcBef>
                <a:spcPts val="100"/>
              </a:spcBef>
            </a:pPr>
            <a:r>
              <a:rPr lang="it-IT" sz="2800" dirty="0" smtClean="0">
                <a:solidFill>
                  <a:srgbClr val="FFFF00"/>
                </a:solidFill>
              </a:rPr>
              <a:t>Per</a:t>
            </a:r>
            <a:r>
              <a:rPr lang="it-IT" sz="2800" dirty="0" smtClean="0">
                <a:solidFill>
                  <a:schemeClr val="bg1"/>
                </a:solidFill>
              </a:rPr>
              <a:t> </a:t>
            </a:r>
            <a:r>
              <a:rPr lang="it-IT" sz="2800" dirty="0" smtClean="0">
                <a:solidFill>
                  <a:srgbClr val="FFFF00"/>
                </a:solidFill>
              </a:rPr>
              <a:t>poter essere definita come staminale una cellula deve soddisfare due proprietà: </a:t>
            </a:r>
          </a:p>
          <a:p>
            <a:pPr marL="12700" marR="269875">
              <a:lnSpc>
                <a:spcPct val="100000"/>
              </a:lnSpc>
              <a:spcBef>
                <a:spcPts val="100"/>
              </a:spcBef>
            </a:pPr>
            <a:endParaRPr lang="it-IT" sz="2800" dirty="0" smtClean="0">
              <a:solidFill>
                <a:schemeClr val="bg1"/>
              </a:solidFill>
            </a:endParaRPr>
          </a:p>
          <a:p>
            <a:pPr marL="12700" marR="269875">
              <a:lnSpc>
                <a:spcPct val="100000"/>
              </a:lnSpc>
              <a:spcBef>
                <a:spcPts val="100"/>
              </a:spcBef>
              <a:buFontTx/>
              <a:buChar char="-"/>
            </a:pPr>
            <a:r>
              <a:rPr lang="it-IT" sz="2800" dirty="0" smtClean="0">
                <a:solidFill>
                  <a:schemeClr val="bg1"/>
                </a:solidFill>
              </a:rPr>
              <a:t>  </a:t>
            </a:r>
            <a:r>
              <a:rPr lang="it-IT" sz="4000" dirty="0" smtClean="0">
                <a:solidFill>
                  <a:schemeClr val="bg1"/>
                </a:solidFill>
              </a:rPr>
              <a:t>l'</a:t>
            </a:r>
            <a:r>
              <a:rPr lang="it-IT" sz="4000" dirty="0" err="1" smtClean="0">
                <a:solidFill>
                  <a:schemeClr val="bg1"/>
                </a:solidFill>
              </a:rPr>
              <a:t>autorinnovamento</a:t>
            </a:r>
            <a:r>
              <a:rPr lang="it-IT" sz="4000" dirty="0" smtClean="0">
                <a:solidFill>
                  <a:schemeClr val="bg1"/>
                </a:solidFill>
              </a:rPr>
              <a:t> </a:t>
            </a:r>
          </a:p>
          <a:p>
            <a:pPr marL="12700" marR="269875">
              <a:lnSpc>
                <a:spcPct val="100000"/>
              </a:lnSpc>
              <a:spcBef>
                <a:spcPts val="100"/>
              </a:spcBef>
              <a:buFontTx/>
              <a:buChar char="-"/>
            </a:pPr>
            <a:r>
              <a:rPr lang="it-IT" sz="4000" dirty="0" smtClean="0">
                <a:solidFill>
                  <a:schemeClr val="bg1"/>
                </a:solidFill>
              </a:rPr>
              <a:t> la potenza. </a:t>
            </a:r>
            <a:r>
              <a:rPr lang="it-IT" sz="2400" dirty="0" smtClean="0"/>
              <a:t/>
            </a:r>
            <a:br>
              <a:rPr lang="it-IT" sz="2400" dirty="0" smtClean="0"/>
            </a:br>
            <a:endParaRPr sz="2800" dirty="0">
              <a:latin typeface="Times New Roman"/>
              <a:cs typeface="Times New Roman"/>
            </a:endParaRPr>
          </a:p>
        </p:txBody>
      </p:sp>
      <p:sp>
        <p:nvSpPr>
          <p:cNvPr id="4" name="Segnaposto data 3"/>
          <p:cNvSpPr>
            <a:spLocks noGrp="1"/>
          </p:cNvSpPr>
          <p:nvPr>
            <p:ph type="dt" sz="half" idx="6"/>
          </p:nvPr>
        </p:nvSpPr>
        <p:spPr/>
        <p:txBody>
          <a:bodyPr/>
          <a:lstStyle/>
          <a:p>
            <a:fld id="{5D858ACF-6452-4FC6-9EC9-59453F3D9216}" type="datetime1">
              <a:rPr lang="en-US" smtClean="0"/>
              <a:pPr/>
              <a:t>10/22/2019</a:t>
            </a:fld>
            <a:endParaRPr lang="en-US"/>
          </a:p>
        </p:txBody>
      </p:sp>
      <p:sp>
        <p:nvSpPr>
          <p:cNvPr id="5" name="Segnaposto numero diapositiva 4"/>
          <p:cNvSpPr>
            <a:spLocks noGrp="1"/>
          </p:cNvSpPr>
          <p:nvPr>
            <p:ph type="sldNum" sz="quarter" idx="7"/>
          </p:nvPr>
        </p:nvSpPr>
        <p:spPr/>
        <p:txBody>
          <a:bodyPr/>
          <a:lstStyle/>
          <a:p>
            <a:fld id="{B6F15528-21DE-4FAA-801E-634DDDAF4B2B}" type="slidenum">
              <a:rPr lang="it-IT" smtClean="0"/>
              <a:pPr/>
              <a:t>9</a:t>
            </a:fld>
            <a:endParaRPr lang="it-IT"/>
          </a:p>
        </p:txBody>
      </p:sp>
      <p:pic>
        <p:nvPicPr>
          <p:cNvPr id="4098" name="Picture 2" descr="C:\Users\Master\Desktop\Raccolta foto\foto PPT\cellule e ormoni\sta4.jpg"/>
          <p:cNvPicPr>
            <a:picLocks noChangeAspect="1" noChangeArrowheads="1"/>
          </p:cNvPicPr>
          <p:nvPr/>
        </p:nvPicPr>
        <p:blipFill>
          <a:blip r:embed="rId2" cstate="print"/>
          <a:srcRect/>
          <a:stretch>
            <a:fillRect/>
          </a:stretch>
        </p:blipFill>
        <p:spPr bwMode="auto">
          <a:xfrm>
            <a:off x="3721100" y="3409950"/>
            <a:ext cx="5017860" cy="281940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4)">
                                      <p:cBhvr>
                                        <p:cTn id="7" dur="2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331</TotalTime>
  <Words>948</Words>
  <Application>Microsoft Office PowerPoint</Application>
  <PresentationFormat>Personalizzato</PresentationFormat>
  <Paragraphs>128</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Office Theme</vt:lpstr>
      <vt:lpstr>Le cellule staminali</vt:lpstr>
      <vt:lpstr>LE CELLULE STAMINALI</vt:lpstr>
      <vt:lpstr>LE CELLULE STAMINALI</vt:lpstr>
      <vt:lpstr>SVILUPPO E DIFFERENZIAMENTO 243 = 8.796.093.022.208</vt:lpstr>
      <vt:lpstr>DIFFERENZIAMENTO</vt:lpstr>
      <vt:lpstr>MANTENIMENTO DELLO STATO  DIFFERENZIATO</vt:lpstr>
      <vt:lpstr>Diapositiva 7</vt:lpstr>
      <vt:lpstr>Diapositiva 8</vt:lpstr>
      <vt:lpstr>LE CELLULE STAMINALI</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FINE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cellule staminali</dc:title>
  <dc:creator>Francesco Cannizzaro</dc:creator>
  <cp:lastModifiedBy>Master</cp:lastModifiedBy>
  <cp:revision>38</cp:revision>
  <dcterms:created xsi:type="dcterms:W3CDTF">2019-07-24T17:30:14Z</dcterms:created>
  <dcterms:modified xsi:type="dcterms:W3CDTF">2019-10-22T16:51:29Z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2013-12-15T00:00:00Z</vt:filetime>
  </property>
  <property fmtid="{D5CDD505-2E9C-101B-9397-08002B2CF9AE}" pid="3" name="Creator">
    <vt:lpwstr>Acrobat PDFMaker 6.0 for PowerPoint</vt:lpwstr>
  </property>
  <property fmtid="{D5CDD505-2E9C-101B-9397-08002B2CF9AE}" pid="4" name="LastSaved">
    <vt:filetime>2019-07-24T00:00:00Z</vt:filetime>
  </property>
</Properties>
</file>